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348" r:id="rId4"/>
    <p:sldId id="392" r:id="rId5"/>
    <p:sldId id="393" r:id="rId6"/>
    <p:sldId id="279" r:id="rId7"/>
    <p:sldId id="293" r:id="rId8"/>
    <p:sldId id="294" r:id="rId9"/>
    <p:sldId id="306" r:id="rId10"/>
    <p:sldId id="307" r:id="rId11"/>
    <p:sldId id="308" r:id="rId12"/>
    <p:sldId id="309" r:id="rId13"/>
    <p:sldId id="310" r:id="rId14"/>
    <p:sldId id="311" r:id="rId15"/>
    <p:sldId id="297" r:id="rId16"/>
    <p:sldId id="296" r:id="rId17"/>
    <p:sldId id="299" r:id="rId18"/>
    <p:sldId id="300" r:id="rId19"/>
    <p:sldId id="301" r:id="rId20"/>
    <p:sldId id="303" r:id="rId21"/>
    <p:sldId id="302" r:id="rId22"/>
    <p:sldId id="378" r:id="rId23"/>
    <p:sldId id="357" r:id="rId24"/>
    <p:sldId id="338" r:id="rId25"/>
    <p:sldId id="342" r:id="rId26"/>
    <p:sldId id="389" r:id="rId27"/>
    <p:sldId id="390" r:id="rId28"/>
    <p:sldId id="359" r:id="rId29"/>
    <p:sldId id="313" r:id="rId30"/>
    <p:sldId id="375" r:id="rId31"/>
    <p:sldId id="351" r:id="rId32"/>
    <p:sldId id="382" r:id="rId33"/>
    <p:sldId id="383" r:id="rId34"/>
    <p:sldId id="314" r:id="rId35"/>
    <p:sldId id="315" r:id="rId36"/>
    <p:sldId id="316" r:id="rId37"/>
    <p:sldId id="318" r:id="rId38"/>
    <p:sldId id="319" r:id="rId39"/>
    <p:sldId id="347" r:id="rId40"/>
    <p:sldId id="379" r:id="rId41"/>
    <p:sldId id="365" r:id="rId42"/>
    <p:sldId id="362" r:id="rId43"/>
    <p:sldId id="363" r:id="rId44"/>
    <p:sldId id="366" r:id="rId45"/>
    <p:sldId id="367" r:id="rId46"/>
    <p:sldId id="374" r:id="rId47"/>
    <p:sldId id="380" r:id="rId48"/>
    <p:sldId id="371" r:id="rId49"/>
    <p:sldId id="372" r:id="rId50"/>
    <p:sldId id="381" r:id="rId51"/>
    <p:sldId id="370" r:id="rId52"/>
    <p:sldId id="321" r:id="rId53"/>
    <p:sldId id="329" r:id="rId54"/>
    <p:sldId id="330" r:id="rId55"/>
    <p:sldId id="331" r:id="rId56"/>
    <p:sldId id="349" r:id="rId57"/>
    <p:sldId id="384" r:id="rId58"/>
    <p:sldId id="385" r:id="rId59"/>
    <p:sldId id="352" r:id="rId60"/>
    <p:sldId id="377" r:id="rId61"/>
    <p:sldId id="376" r:id="rId62"/>
    <p:sldId id="353" r:id="rId63"/>
    <p:sldId id="354" r:id="rId64"/>
    <p:sldId id="355" r:id="rId65"/>
    <p:sldId id="356" r:id="rId66"/>
    <p:sldId id="391" r:id="rId67"/>
    <p:sldId id="386" r:id="rId68"/>
    <p:sldId id="387" r:id="rId69"/>
    <p:sldId id="388" r:id="rId70"/>
  </p:sldIdLst>
  <p:sldSz cx="9144000" cy="6858000" type="screen4x3"/>
  <p:notesSz cx="10234613" cy="710247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ves Rodriguez, Luis" initials="CR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6600"/>
    <a:srgbClr val="FFCC99"/>
    <a:srgbClr val="0F0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9" autoAdjust="0"/>
    <p:restoredTop sz="79965" autoAdjust="0"/>
  </p:normalViewPr>
  <p:slideViewPr>
    <p:cSldViewPr snapToGrid="0" showGuides="1">
      <p:cViewPr>
        <p:scale>
          <a:sx n="77" d="100"/>
          <a:sy n="77" d="100"/>
        </p:scale>
        <p:origin x="21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50" d="100"/>
        <a:sy n="50" d="100"/>
      </p:scale>
      <p:origin x="0" y="2616"/>
    </p:cViewPr>
  </p:sorterViewPr>
  <p:notesViewPr>
    <p:cSldViewPr snapToGrid="0" showGuides="1">
      <p:cViewPr varScale="1">
        <p:scale>
          <a:sx n="104" d="100"/>
          <a:sy n="104" d="100"/>
        </p:scale>
        <p:origin x="-1608" y="-77"/>
      </p:cViewPr>
      <p:guideLst>
        <p:guide orient="horz" pos="2237"/>
        <p:guide pos="322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9EDE6911-2E5B-4B17-871F-951661389179}" type="datetimeFigureOut">
              <a:rPr lang="en-GB"/>
              <a:pPr>
                <a:defRPr/>
              </a:pPr>
              <a:t>15/04/2018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5288"/>
            <a:ext cx="4435475" cy="355600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550" y="6745288"/>
            <a:ext cx="4435475" cy="355600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963EF2C5-1639-474A-B91E-D0468464BF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918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CDC2C1ED-2DAD-4F10-B432-4BBC8AA54D31}" type="datetimeFigureOut">
              <a:rPr lang="en-GB"/>
              <a:pPr>
                <a:defRPr/>
              </a:pPr>
              <a:t>15/04/2018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3400"/>
            <a:ext cx="3551237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938" y="3373438"/>
            <a:ext cx="8186737" cy="3195637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5288"/>
            <a:ext cx="4435475" cy="355600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550" y="6745288"/>
            <a:ext cx="4435475" cy="355600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283246E2-96FB-4DB8-A024-1BB6FB45B7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9566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Op-amp one of the most fundamental</a:t>
            </a:r>
            <a:r>
              <a:rPr lang="en-US" baseline="0" dirty="0"/>
              <a:t> components of electronics. </a:t>
            </a:r>
          </a:p>
          <a:p>
            <a:endParaRPr lang="en-US" baseline="0" dirty="0"/>
          </a:p>
          <a:p>
            <a:r>
              <a:rPr lang="en-US" baseline="0" dirty="0"/>
              <a:t>What does the op-amp do?</a:t>
            </a:r>
          </a:p>
          <a:p>
            <a:r>
              <a:rPr lang="en-US" baseline="0" dirty="0"/>
              <a:t>Measure the difference between two voltages, then that difference is amplified by a large factor (10</a:t>
            </a:r>
            <a:r>
              <a:rPr lang="en-US" baseline="30000" dirty="0"/>
              <a:t>5</a:t>
            </a:r>
            <a:r>
              <a:rPr lang="en-US" baseline="0" dirty="0"/>
              <a:t> , 10</a:t>
            </a:r>
            <a:r>
              <a:rPr lang="en-US" baseline="30000" dirty="0"/>
              <a:t>6</a:t>
            </a:r>
            <a:r>
              <a:rPr lang="en-US" baseline="0" dirty="0"/>
              <a:t>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16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Open loop voltage</a:t>
            </a:r>
            <a:r>
              <a:rPr lang="en-US" baseline="0" dirty="0"/>
              <a:t> gain is not very useful as linear region is limited by a narrow range of values for ∆V</a:t>
            </a:r>
            <a:r>
              <a:rPr lang="en-US" baseline="-25000" dirty="0"/>
              <a:t>in</a:t>
            </a:r>
            <a:r>
              <a:rPr lang="en-US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16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A_ol</a:t>
            </a:r>
            <a:r>
              <a:rPr lang="en-US" dirty="0"/>
              <a:t> * Ed exceeds +V or –V then V0 must stop at </a:t>
            </a:r>
            <a:r>
              <a:rPr lang="en-US" dirty="0" err="1"/>
              <a:t>Vsat</a:t>
            </a:r>
            <a:r>
              <a:rPr lang="en-US" dirty="0"/>
              <a:t>+ or </a:t>
            </a:r>
            <a:r>
              <a:rPr lang="en-US" dirty="0" err="1"/>
              <a:t>Vsat</a:t>
            </a:r>
            <a:r>
              <a:rPr lang="en-US" dirty="0"/>
              <a:t>-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7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55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Drift:</a:t>
            </a:r>
            <a:r>
              <a:rPr lang="en-US" b="0" u="none" dirty="0"/>
              <a:t> </a:t>
            </a:r>
            <a:r>
              <a:rPr lang="en-US" dirty="0"/>
              <a:t>aging and temperature</a:t>
            </a:r>
            <a:r>
              <a:rPr lang="en-US" baseline="0" dirty="0"/>
              <a:t> component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42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feed-back loop (figure</a:t>
            </a:r>
            <a:r>
              <a:rPr lang="en-US" baseline="0" dirty="0"/>
              <a:t> a) will set a current off-set, known as parasitic input current(I</a:t>
            </a:r>
            <a:r>
              <a:rPr lang="en-US" baseline="-25000" dirty="0"/>
              <a:t>B</a:t>
            </a:r>
            <a:r>
              <a:rPr lang="en-US" baseline="0" dirty="0"/>
              <a:t>). Hence induces a voltage off-set as I</a:t>
            </a:r>
            <a:r>
              <a:rPr lang="en-US" baseline="-25000" dirty="0"/>
              <a:t>B </a:t>
            </a:r>
            <a:r>
              <a:rPr lang="en-US" baseline="0" dirty="0"/>
              <a:t>goes through R</a:t>
            </a:r>
            <a:r>
              <a:rPr lang="en-US" baseline="-25000" dirty="0"/>
              <a:t>f</a:t>
            </a:r>
            <a:r>
              <a:rPr lang="en-US" baseline="0" dirty="0"/>
              <a:t>.</a:t>
            </a:r>
          </a:p>
          <a:p>
            <a:r>
              <a:rPr lang="en-US" baseline="0" dirty="0"/>
              <a:t>In the circuits in these 3 figures there is amplification, can quite easily be worked out.</a:t>
            </a:r>
          </a:p>
          <a:p>
            <a:r>
              <a:rPr lang="en-US" baseline="0" dirty="0"/>
              <a:t>When measuring voltages in this kind of circuits we can always subtract these systematic off-sets from our measurements.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23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</a:t>
            </a:r>
            <a:r>
              <a:rPr lang="en-US" baseline="0" dirty="0"/>
              <a:t> the inverting adder is a linear system we can use the superposition principle to analyze tis circuit by considering each voltage/current individually.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55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alter information and it can be good or bad</a:t>
            </a:r>
          </a:p>
          <a:p>
            <a:endParaRPr lang="en-US" dirty="0"/>
          </a:p>
          <a:p>
            <a:r>
              <a:rPr lang="en-US" dirty="0"/>
              <a:t>Examples are full band EEG and conventional EEGs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165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7A51DC-8D43-4832-B836-D13C53AC7F6F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OZGF = ONE ZERO GAMMATONE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pass filters can be used to change the</a:t>
            </a:r>
            <a:r>
              <a:rPr lang="en-US" baseline="0" dirty="0"/>
              <a:t> phase of the signal but doesn't affect the magnitude(in passing region) or frequency.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</a:t>
            </a:r>
            <a:r>
              <a:rPr lang="en-US" baseline="-25000" dirty="0"/>
              <a:t>0</a:t>
            </a:r>
            <a:r>
              <a:rPr lang="en-US" baseline="0" dirty="0"/>
              <a:t> is the pole frequency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52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SCC,</a:t>
            </a:r>
            <a:r>
              <a:rPr lang="en-US" baseline="0" dirty="0"/>
              <a:t> we usually have amplification, filters</a:t>
            </a:r>
            <a:r>
              <a:rPr lang="mr-IN" baseline="0" dirty="0"/>
              <a:t>…</a:t>
            </a:r>
            <a:endParaRPr lang="en-GB" baseline="0" dirty="0"/>
          </a:p>
          <a:p>
            <a:r>
              <a:rPr lang="en-GB" baseline="0" dirty="0"/>
              <a:t>Then this signal is converted to digital so it can be manipulated computationally.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735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quality factor</a:t>
            </a:r>
            <a:r>
              <a:rPr lang="en-US" baseline="0" dirty="0"/>
              <a:t> of the filter</a:t>
            </a:r>
          </a:p>
          <a:p>
            <a:r>
              <a:rPr lang="en-US" baseline="0" dirty="0"/>
              <a:t>As the Q increases poles come closer and closer to the imaginary axes and once they cross this axis, the circuit becomes an oscillator </a:t>
            </a:r>
            <a:r>
              <a:rPr lang="en-US" baseline="0" dirty="0" err="1"/>
              <a:t>consindering</a:t>
            </a:r>
            <a:r>
              <a:rPr lang="en-US" baseline="0" dirty="0"/>
              <a:t> non ideality of op-amp and other </a:t>
            </a:r>
            <a:r>
              <a:rPr lang="en-US" baseline="0" dirty="0" err="1"/>
              <a:t>omponents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459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223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573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capacitors --&gt; 2</a:t>
            </a:r>
            <a:r>
              <a:rPr lang="en-US" baseline="30000" dirty="0"/>
              <a:t>nd</a:t>
            </a:r>
            <a:r>
              <a:rPr lang="en-US" baseline="0" dirty="0"/>
              <a:t> order response or less and so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18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</a:t>
            </a:r>
            <a:r>
              <a:rPr lang="en-US" baseline="0" dirty="0"/>
              <a:t> between low pass and high pass you change capacitors for resistors and </a:t>
            </a:r>
            <a:r>
              <a:rPr lang="en-US" baseline="0" dirty="0" err="1"/>
              <a:t>viceversa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187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probably the most useful filters.</a:t>
            </a:r>
          </a:p>
          <a:p>
            <a:r>
              <a:rPr lang="en-US" dirty="0"/>
              <a:t>If we need a narrow band-pass,</a:t>
            </a:r>
            <a:r>
              <a:rPr lang="en-US" baseline="0" dirty="0"/>
              <a:t> many problems may arise.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930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band pass is like a cascade (continuation) of a low-pass filter and a high pass filter.</a:t>
            </a:r>
          </a:p>
          <a:p>
            <a:r>
              <a:rPr lang="en-US" baseline="0" dirty="0"/>
              <a:t>TF of a band-pass is the product of the LP TF and the HP TF. In general TF of any cascade of devices is the product of the TF of those devices.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882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bandpass filtered version</a:t>
            </a:r>
            <a:r>
              <a:rPr lang="en-US" baseline="0" dirty="0"/>
              <a:t> of initial signal and subtract if from original signal, (performed with the adder)</a:t>
            </a:r>
          </a:p>
          <a:p>
            <a:r>
              <a:rPr lang="en-US" baseline="0" dirty="0"/>
              <a:t>TF </a:t>
            </a:r>
            <a:r>
              <a:rPr lang="en-US" baseline="0" dirty="0" err="1"/>
              <a:t>f</a:t>
            </a:r>
            <a:r>
              <a:rPr lang="en-US" baseline="30000" dirty="0" err="1"/>
              <a:t>on</a:t>
            </a:r>
            <a:r>
              <a:rPr lang="en-US" baseline="0" dirty="0"/>
              <a:t> would end up looking something like = -[1-|BP|] V</a:t>
            </a:r>
            <a:r>
              <a:rPr lang="en-US" baseline="-25000" dirty="0"/>
              <a:t>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46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</a:t>
            </a:r>
            <a:r>
              <a:rPr lang="en-US" baseline="0" dirty="0"/>
              <a:t> order means more </a:t>
            </a:r>
            <a:r>
              <a:rPr lang="en-US" baseline="0" dirty="0" err="1"/>
              <a:t>capactiros</a:t>
            </a:r>
            <a:r>
              <a:rPr lang="en-US" baseline="0" dirty="0"/>
              <a:t>, more </a:t>
            </a:r>
            <a:r>
              <a:rPr lang="en-US" baseline="0" dirty="0" err="1"/>
              <a:t>capactiors</a:t>
            </a:r>
            <a:r>
              <a:rPr lang="en-US" baseline="0" dirty="0"/>
              <a:t> means more errors as well and also more area(which would make, for example, the PCB more expensive)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719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phase angle ends up being equal to 180 or a factor</a:t>
            </a:r>
            <a:r>
              <a:rPr lang="en-US" baseline="0" dirty="0"/>
              <a:t> of this will become an oscillator.</a:t>
            </a:r>
          </a:p>
          <a:p>
            <a:r>
              <a:rPr lang="en-US" baseline="0" dirty="0"/>
              <a:t>w/ high Q many </a:t>
            </a:r>
            <a:r>
              <a:rPr lang="en-US" baseline="0" dirty="0" err="1"/>
              <a:t>tradeso</a:t>
            </a:r>
            <a:r>
              <a:rPr lang="en-US" baseline="0" dirty="0"/>
              <a:t> off and errors come, instead cascading low Q values simple circuit and building a high Q one works better and is more robust&gt; This is how the cochlea works for example.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21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 to measure ammonia in cell cultures at different locations.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02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cascade: 11</a:t>
            </a:r>
            <a:r>
              <a:rPr lang="en-US" baseline="30000" dirty="0"/>
              <a:t>th</a:t>
            </a:r>
            <a:r>
              <a:rPr lang="en-US" baseline="0" dirty="0"/>
              <a:t> order: 5x2nd order + 1x1st order </a:t>
            </a:r>
          </a:p>
          <a:p>
            <a:endParaRPr lang="en-US" baseline="0" dirty="0"/>
          </a:p>
          <a:p>
            <a:r>
              <a:rPr lang="en-US" baseline="0" dirty="0"/>
              <a:t>All </a:t>
            </a:r>
            <a:r>
              <a:rPr lang="en-US" baseline="0" dirty="0" err="1"/>
              <a:t>arrangemetns</a:t>
            </a:r>
            <a:r>
              <a:rPr lang="en-US" baseline="0" dirty="0"/>
              <a:t> will bring errors</a:t>
            </a:r>
          </a:p>
          <a:p>
            <a:r>
              <a:rPr lang="en-US" baseline="0" dirty="0"/>
              <a:t>It can be shown cascade is more </a:t>
            </a:r>
            <a:r>
              <a:rPr lang="en-US" baseline="0" dirty="0" err="1"/>
              <a:t>senstitive</a:t>
            </a:r>
            <a:r>
              <a:rPr lang="en-US" baseline="0" dirty="0"/>
              <a:t> to errors than ladder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201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2CFEEF2-B5AF-409D-B99A-41214D77C699}" type="slidenum">
              <a:rPr lang="en-GB" smtClean="0"/>
              <a:pPr/>
              <a:t>69</a:t>
            </a:fld>
            <a:endParaRPr lang="en-GB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5250" y="3373438"/>
            <a:ext cx="7504113" cy="3195637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158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</a:t>
            </a:r>
            <a:r>
              <a:rPr lang="en-US" baseline="0" dirty="0"/>
              <a:t> sensors cause less trauma in tissue but are more difficult to work with for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8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143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56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/>
              <a:t>we use a voltmeter </a:t>
            </a:r>
            <a:r>
              <a:rPr lang="en-US" dirty="0"/>
              <a:t>to </a:t>
            </a:r>
            <a:r>
              <a:rPr lang="en-US"/>
              <a:t>measure a voltage</a:t>
            </a:r>
            <a:r>
              <a:rPr lang="en-US" baseline="0"/>
              <a:t> </a:t>
            </a:r>
            <a:r>
              <a:rPr lang="en-US" baseline="0" dirty="0"/>
              <a:t>across a part of a circuit, as the voltmeter has a high input impedance it affects the circuit.</a:t>
            </a:r>
          </a:p>
          <a:p>
            <a:r>
              <a:rPr lang="en-US" baseline="0" dirty="0"/>
              <a:t>Instead we use an oscilloscope(which also has a very high input impedance) and we do the measurements one-by-one. This way the circuit results to be much less affected by the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43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an ideal op-amp</a:t>
                </a:r>
                <a:r>
                  <a:rPr lang="en-US" baseline="0" dirty="0"/>
                  <a:t> voltage </a:t>
                </a:r>
                <a:r>
                  <a:rPr lang="en-US" baseline="0" dirty="0" err="1"/>
                  <a:t>V</a:t>
                </a:r>
                <a:r>
                  <a:rPr lang="en-US" baseline="-25000" dirty="0" err="1"/>
                  <a:t>out</a:t>
                </a:r>
                <a:r>
                  <a:rPr lang="en-US" baseline="0" dirty="0"/>
                  <a:t> would be equal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𝑜𝑢𝑡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Where </a:t>
                </a:r>
                <a:r>
                  <a:rPr lang="en-US" baseline="0" dirty="0"/>
                  <a:t>A</a:t>
                </a:r>
                <a:r>
                  <a:rPr lang="en-US" baseline="-25000" dirty="0"/>
                  <a:t>d</a:t>
                </a:r>
                <a:r>
                  <a:rPr lang="en-US" baseline="0" dirty="0"/>
                  <a:t> is the differential gain of the op-amp.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an ideal op-amp</a:t>
                </a:r>
                <a:r>
                  <a:rPr lang="en-US" baseline="0" dirty="0" smtClean="0"/>
                  <a:t> voltage </a:t>
                </a:r>
                <a:r>
                  <a:rPr lang="en-US" baseline="0" dirty="0" err="1" smtClean="0"/>
                  <a:t>V</a:t>
                </a:r>
                <a:r>
                  <a:rPr lang="en-US" baseline="-25000" dirty="0" err="1" smtClean="0"/>
                  <a:t>out</a:t>
                </a:r>
                <a:r>
                  <a:rPr lang="en-US" baseline="0" dirty="0" smtClean="0"/>
                  <a:t> would be equal to:</a:t>
                </a:r>
              </a:p>
              <a:p>
                <a:pPr/>
                <a:r>
                  <a:rPr lang="en-GB" b="0" i="0" smtClean="0">
                    <a:latin typeface="Cambria Math" charset="0"/>
                  </a:rPr>
                  <a:t>𝑉</a:t>
                </a:r>
                <a:r>
                  <a:rPr lang="en-US" b="0" i="0" smtClean="0">
                    <a:latin typeface="Cambria Math" charset="0"/>
                  </a:rPr>
                  <a:t>_</a:t>
                </a:r>
                <a:r>
                  <a:rPr lang="en-GB" b="0" i="0" smtClean="0">
                    <a:latin typeface="Cambria Math" charset="0"/>
                  </a:rPr>
                  <a:t>𝑜𝑢𝑡= 𝐴</a:t>
                </a:r>
                <a:r>
                  <a:rPr lang="en-US" b="0" i="0" smtClean="0">
                    <a:latin typeface="Cambria Math" charset="0"/>
                  </a:rPr>
                  <a:t>_</a:t>
                </a:r>
                <a:r>
                  <a:rPr lang="en-GB" b="0" i="0" smtClean="0">
                    <a:latin typeface="Cambria Math" charset="0"/>
                  </a:rPr>
                  <a:t>𝑑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∙</a:t>
                </a:r>
                <a:r>
                  <a:rPr lang="en-GB" b="0" i="0" smtClean="0">
                    <a:latin typeface="Cambria Math" charset="0"/>
                    <a:ea typeface="Cambria Math" charset="0"/>
                    <a:cs typeface="Cambria Math" charset="0"/>
                  </a:rPr>
                  <a:t>(𝑉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_</a:t>
                </a:r>
                <a:r>
                  <a:rPr lang="en-GB" b="0" i="0" smtClean="0">
                    <a:latin typeface="Cambria Math" charset="0"/>
                    <a:ea typeface="Cambria Math" charset="0"/>
                    <a:cs typeface="Cambria Math" charset="0"/>
                  </a:rPr>
                  <a:t>+−𝑉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_</a:t>
                </a:r>
                <a:r>
                  <a:rPr lang="en-GB" b="0" i="0" smtClean="0">
                    <a:latin typeface="Cambria Math" charset="0"/>
                    <a:ea typeface="Cambria Math" charset="0"/>
                    <a:cs typeface="Cambria Math" charset="0"/>
                  </a:rPr>
                  <a:t>− )</a:t>
                </a:r>
                <a:endParaRPr lang="en-GB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Where </a:t>
                </a:r>
                <a:r>
                  <a:rPr lang="en-US" baseline="0" dirty="0" smtClean="0"/>
                  <a:t>A</a:t>
                </a:r>
                <a:r>
                  <a:rPr lang="en-US" baseline="-25000" dirty="0" smtClean="0"/>
                  <a:t>d</a:t>
                </a:r>
                <a:r>
                  <a:rPr lang="en-US" baseline="0" dirty="0" smtClean="0"/>
                  <a:t> is the differential gain of the op-amp.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3246E2-96FB-4DB8-A024-1BB6FB45B741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14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4F1E0-6860-4FAC-908C-92189DD3E75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4A277-C124-486C-AC52-C9855BBF65F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353E6-2612-452C-A4E2-234A409BDD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11AE8-E0CE-4ED3-8FD3-40D45B0F3F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412F3-005D-4048-BB77-63ED609573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286B6-F3EA-49AE-8897-3020120974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777F9-C3AD-4035-95EB-3CFBC852ECE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47EFF-CBE1-4F6F-A465-F128FF4C4C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2337B-3BBE-4411-A31C-18B29AC108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106B-3EA0-4435-91AA-F614DD5EB8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51E8D-D980-467F-95FA-F535DA2803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85255-8F5A-449E-AC5A-EDD0DE16885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6B6535DD-4DFC-43BB-AA0D-68FD5F2897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10.wmf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950" y="2228850"/>
            <a:ext cx="8207375" cy="1144588"/>
          </a:xfrm>
        </p:spPr>
        <p:txBody>
          <a:bodyPr/>
          <a:lstStyle/>
          <a:p>
            <a:pPr eaLnBrk="1" hangingPunct="1"/>
            <a:endParaRPr lang="en-GB" b="1" dirty="0"/>
          </a:p>
          <a:p>
            <a:pPr eaLnBrk="1" hangingPunct="1"/>
            <a:r>
              <a:rPr lang="en-GB" b="1" dirty="0"/>
              <a:t>Op-Amps: Basics &amp; Non-</a:t>
            </a:r>
            <a:r>
              <a:rPr lang="en-GB" b="1" dirty="0" err="1"/>
              <a:t>idealities</a:t>
            </a:r>
            <a:r>
              <a:rPr lang="en-GB" b="1" dirty="0"/>
              <a:t> 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sz="4000" b="1" dirty="0"/>
          </a:p>
        </p:txBody>
      </p:sp>
      <p:sp>
        <p:nvSpPr>
          <p:cNvPr id="2051" name="TextBox 2"/>
          <p:cNvSpPr txBox="1">
            <a:spLocks noChangeArrowheads="1"/>
          </p:cNvSpPr>
          <p:nvPr/>
        </p:nvSpPr>
        <p:spPr bwMode="auto">
          <a:xfrm>
            <a:off x="6116638" y="5414963"/>
            <a:ext cx="24225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Times New Roman" pitchFamily="18" charset="0"/>
              </a:rPr>
              <a:t>YR3-BE3-HBINST</a:t>
            </a:r>
          </a:p>
          <a:p>
            <a:r>
              <a:rPr lang="en-GB">
                <a:latin typeface="Times New Roman" pitchFamily="18" charset="0"/>
              </a:rPr>
              <a:t>Dept. of Bioengineering</a:t>
            </a:r>
          </a:p>
          <a:p>
            <a:r>
              <a:rPr lang="en-GB">
                <a:latin typeface="Times New Roman" pitchFamily="18" charset="0"/>
              </a:rPr>
              <a:t>E.M.Drakakis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2F8DBB-59A5-49FD-BD75-7346B086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C4F1E0-6860-4FAC-908C-92189DD3E75D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865188" y="419100"/>
            <a:ext cx="7416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Wiring-up the Op-Amp</a:t>
            </a:r>
            <a:endParaRPr lang="en-GB" sz="2800">
              <a:solidFill>
                <a:schemeClr val="tx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21527" y="1257533"/>
            <a:ext cx="4100918" cy="5268052"/>
            <a:chOff x="2327138" y="1257533"/>
            <a:chExt cx="4295307" cy="5268052"/>
          </a:xfrm>
        </p:grpSpPr>
        <p:pic>
          <p:nvPicPr>
            <p:cNvPr id="4" name="Picture 3" descr="fig_2_2.jpg"/>
            <p:cNvPicPr>
              <a:picLocks noChangeAspect="1"/>
            </p:cNvPicPr>
            <p:nvPr/>
          </p:nvPicPr>
          <p:blipFill>
            <a:blip r:embed="rId2" cstate="print">
              <a:lum contrast="10000"/>
            </a:blip>
            <a:stretch>
              <a:fillRect/>
            </a:stretch>
          </p:blipFill>
          <p:spPr>
            <a:xfrm rot="-60000">
              <a:off x="2327138" y="1257533"/>
              <a:ext cx="4295307" cy="5268052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514108" y="1808021"/>
              <a:ext cx="512619" cy="1717964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22791-BD78-42C1-B211-990E8435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ChangeArrowheads="1"/>
          </p:cNvSpPr>
          <p:nvPr/>
        </p:nvSpPr>
        <p:spPr bwMode="auto">
          <a:xfrm>
            <a:off x="1398588" y="228600"/>
            <a:ext cx="6667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Open-loop Op-Amp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2_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296" y="825462"/>
            <a:ext cx="6693408" cy="57058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775A2-38EC-46BF-B37E-AC0A8D13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1398588" y="152400"/>
            <a:ext cx="66675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Open-loop Voltage Gain</a:t>
            </a:r>
            <a:endParaRPr lang="en-GB" sz="2800">
              <a:solidFill>
                <a:schemeClr val="tx2"/>
              </a:solidFill>
            </a:endParaRPr>
          </a:p>
        </p:txBody>
      </p:sp>
      <p:sp>
        <p:nvSpPr>
          <p:cNvPr id="11267" name="Text Box 4"/>
          <p:cNvSpPr txBox="1">
            <a:spLocks noChangeArrowheads="1"/>
          </p:cNvSpPr>
          <p:nvPr/>
        </p:nvSpPr>
        <p:spPr bwMode="auto">
          <a:xfrm>
            <a:off x="1928813" y="954088"/>
            <a:ext cx="5581650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b="1"/>
              <a:t>V</a:t>
            </a:r>
            <a:r>
              <a:rPr lang="en-GB" sz="2400" b="1" baseline="-25000"/>
              <a:t>out</a:t>
            </a:r>
            <a:r>
              <a:rPr lang="en-GB" sz="2400" b="1"/>
              <a:t>= E</a:t>
            </a:r>
            <a:r>
              <a:rPr lang="en-GB" sz="2400" b="1" baseline="-25000"/>
              <a:t>d</a:t>
            </a:r>
            <a:r>
              <a:rPr lang="en-GB" sz="2400" b="1"/>
              <a:t> x (open loop gain)</a:t>
            </a:r>
          </a:p>
          <a:p>
            <a:pPr algn="ctr"/>
            <a:endParaRPr lang="en-GB" sz="2400" b="1"/>
          </a:p>
          <a:p>
            <a:pPr algn="ctr"/>
            <a:r>
              <a:rPr lang="en-GB" sz="2400" b="1"/>
              <a:t>BUT</a:t>
            </a:r>
          </a:p>
          <a:p>
            <a:endParaRPr lang="en-GB" sz="2400" b="1"/>
          </a:p>
          <a:p>
            <a:r>
              <a:rPr lang="en-GB" sz="2400" b="1"/>
              <a:t>Open loop gain is large!! (~ 10^5) =&gt;</a:t>
            </a:r>
          </a:p>
          <a:p>
            <a:endParaRPr lang="en-GB" sz="2400" b="1"/>
          </a:p>
          <a:p>
            <a:r>
              <a:rPr lang="en-GB" sz="2400" b="1"/>
              <a:t>In “open loop” the op-amp behaves as a linear amplifier only for MINUTE</a:t>
            </a:r>
          </a:p>
          <a:p>
            <a:r>
              <a:rPr lang="en-GB" sz="2400" b="1"/>
              <a:t>Input differential voltages which is impractical!  =&gt;</a:t>
            </a:r>
          </a:p>
          <a:p>
            <a:endParaRPr lang="en-GB" sz="2400" b="1"/>
          </a:p>
          <a:p>
            <a:r>
              <a:rPr lang="en-GB" sz="2400" b="1"/>
              <a:t>To maintain V</a:t>
            </a:r>
            <a:r>
              <a:rPr lang="en-GB" sz="2400" b="1" baseline="-25000"/>
              <a:t>out </a:t>
            </a:r>
            <a:r>
              <a:rPr lang="en-GB" sz="2400" b="1"/>
              <a:t>between useful limits Op-Amps are used in feedback configuration</a:t>
            </a:r>
            <a:endParaRPr lang="en-GB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1E4B95-39C8-4B0F-84C1-9B27CB78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ChangeArrowheads="1"/>
          </p:cNvSpPr>
          <p:nvPr/>
        </p:nvSpPr>
        <p:spPr bwMode="auto">
          <a:xfrm>
            <a:off x="1398588" y="152400"/>
            <a:ext cx="66675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Open-loop Operation Example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example2_1_jan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4476" y="970788"/>
            <a:ext cx="4575048" cy="49164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4ECAD-5B69-426A-83D3-CA6541CC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ChangeArrowheads="1"/>
          </p:cNvSpPr>
          <p:nvPr/>
        </p:nvSpPr>
        <p:spPr bwMode="auto">
          <a:xfrm>
            <a:off x="865188" y="419100"/>
            <a:ext cx="7416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Op-Amp Non-idealities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table_9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130" y="1493329"/>
            <a:ext cx="7799070" cy="35549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4E6D7-673A-4B1D-9597-DD81BDB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B7E60-1859-A446-89F7-8FE00966F385}"/>
              </a:ext>
            </a:extLst>
          </p:cNvPr>
          <p:cNvSpPr/>
          <p:nvPr/>
        </p:nvSpPr>
        <p:spPr>
          <a:xfrm>
            <a:off x="659130" y="3424518"/>
            <a:ext cx="2173717" cy="16237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ChangeArrowheads="1"/>
          </p:cNvSpPr>
          <p:nvPr/>
        </p:nvSpPr>
        <p:spPr bwMode="auto">
          <a:xfrm>
            <a:off x="865188" y="419100"/>
            <a:ext cx="7416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Input Bias Current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9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2274892" y="1302925"/>
            <a:ext cx="4514358" cy="51411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6D72B-0A0D-4719-B599-8B52C672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ChangeArrowheads="1"/>
          </p:cNvSpPr>
          <p:nvPr/>
        </p:nvSpPr>
        <p:spPr bwMode="auto">
          <a:xfrm>
            <a:off x="842963" y="98425"/>
            <a:ext cx="74168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Effect of –ve Input Bias Current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9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7151" y="942108"/>
            <a:ext cx="4125329" cy="55867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07BDF-016C-473E-8384-C8D63C3C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ChangeArrowheads="1"/>
          </p:cNvSpPr>
          <p:nvPr/>
        </p:nvSpPr>
        <p:spPr bwMode="auto">
          <a:xfrm>
            <a:off x="842963" y="98425"/>
            <a:ext cx="74168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Effect of +ve Input Bias Current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16387" name="Picture 3" descr="myphoto14.jpg"/>
          <p:cNvPicPr>
            <a:picLocks noChangeAspect="1"/>
          </p:cNvPicPr>
          <p:nvPr/>
        </p:nvPicPr>
        <p:blipFill>
          <a:blip r:embed="rId2" cstate="print">
            <a:lum contrast="34000"/>
          </a:blip>
          <a:srcRect/>
          <a:stretch>
            <a:fillRect/>
          </a:stretch>
        </p:blipFill>
        <p:spPr bwMode="auto">
          <a:xfrm>
            <a:off x="1343882" y="1817108"/>
            <a:ext cx="6456218" cy="360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9646BA-BDBB-4737-AF25-A64DCD9D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ChangeArrowheads="1"/>
          </p:cNvSpPr>
          <p:nvPr/>
        </p:nvSpPr>
        <p:spPr bwMode="auto">
          <a:xfrm>
            <a:off x="842963" y="98425"/>
            <a:ext cx="74168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Compensation for equal input bias current values</a:t>
            </a:r>
            <a:endParaRPr lang="en-GB" sz="2400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87842" y="554715"/>
            <a:ext cx="5772912" cy="6011841"/>
            <a:chOff x="1687842" y="554715"/>
            <a:chExt cx="5772912" cy="6011841"/>
          </a:xfrm>
        </p:grpSpPr>
        <p:pic>
          <p:nvPicPr>
            <p:cNvPr id="4" name="Picture 3" descr="fig_9_4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">
              <a:off x="1687842" y="554715"/>
              <a:ext cx="5772912" cy="601184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5985164" y="2646218"/>
              <a:ext cx="928254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985164" y="5375564"/>
              <a:ext cx="928254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3BF5AC-1D2A-44E1-957E-C1957069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ChangeArrowheads="1"/>
          </p:cNvSpPr>
          <p:nvPr/>
        </p:nvSpPr>
        <p:spPr bwMode="auto">
          <a:xfrm>
            <a:off x="865188" y="419100"/>
            <a:ext cx="7416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 dirty="0">
                <a:solidFill>
                  <a:schemeClr val="tx2"/>
                </a:solidFill>
              </a:rPr>
              <a:t>Input Offset Voltage</a:t>
            </a:r>
            <a:endParaRPr lang="en-GB" sz="2800" dirty="0">
              <a:solidFill>
                <a:schemeClr val="tx2"/>
              </a:solidFill>
            </a:endParaRPr>
          </a:p>
        </p:txBody>
      </p:sp>
      <p:pic>
        <p:nvPicPr>
          <p:cNvPr id="18435" name="Picture 17" descr="myphoto1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3200" y="1436688"/>
            <a:ext cx="5516563" cy="436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9F46E-BF3F-4D17-9527-8D922DDA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g_1_1.jpg"/>
          <p:cNvPicPr>
            <a:picLocks noChangeAspect="1"/>
          </p:cNvPicPr>
          <p:nvPr/>
        </p:nvPicPr>
        <p:blipFill>
          <a:blip r:embed="rId3" cstate="print">
            <a:lum contrast="8000"/>
          </a:blip>
          <a:stretch>
            <a:fillRect/>
          </a:stretch>
        </p:blipFill>
        <p:spPr>
          <a:xfrm>
            <a:off x="1150463" y="2119467"/>
            <a:ext cx="6815328" cy="2535936"/>
          </a:xfrm>
          <a:prstGeom prst="rect">
            <a:avLst/>
          </a:prstGeom>
        </p:spPr>
      </p:pic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865188" y="476250"/>
            <a:ext cx="7416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Do we need Analog Instrumentation </a:t>
            </a:r>
          </a:p>
          <a:p>
            <a:pPr algn="ctr"/>
            <a:r>
              <a:rPr lang="en-GB" sz="2800" b="1" u="sng">
                <a:solidFill>
                  <a:schemeClr val="tx2"/>
                </a:solidFill>
              </a:rPr>
              <a:t>in a Digital world?</a:t>
            </a:r>
            <a:br>
              <a:rPr lang="en-GB" sz="2800" b="1" u="sng">
                <a:solidFill>
                  <a:schemeClr val="tx2"/>
                </a:solidFill>
              </a:rPr>
            </a:br>
            <a:endParaRPr lang="en-GB" sz="28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7138" y="2179638"/>
            <a:ext cx="2789237" cy="15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076" name="TextBox 8"/>
          <p:cNvSpPr txBox="1">
            <a:spLocks noChangeArrowheads="1"/>
          </p:cNvSpPr>
          <p:nvPr/>
        </p:nvSpPr>
        <p:spPr bwMode="auto">
          <a:xfrm>
            <a:off x="1798638" y="5241925"/>
            <a:ext cx="5800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....ever thinner “analog shell” around the “digital egg”....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CA835D-7E6A-4B19-BEC7-73732509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ChangeArrowheads="1"/>
          </p:cNvSpPr>
          <p:nvPr/>
        </p:nvSpPr>
        <p:spPr bwMode="auto">
          <a:xfrm>
            <a:off x="865188" y="160338"/>
            <a:ext cx="7416800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Signal Gain vs. Input Offset Voltage Gain:</a:t>
            </a:r>
          </a:p>
          <a:p>
            <a:pPr algn="ctr"/>
            <a:r>
              <a:rPr lang="en-GB" sz="2800" b="1" u="sng">
                <a:solidFill>
                  <a:schemeClr val="tx2"/>
                </a:solidFill>
              </a:rPr>
              <a:t>the inverting adder example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9_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0477" y="1185396"/>
            <a:ext cx="5007033" cy="54924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39D84-149C-478A-85C7-FC2D11B9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865188" y="419100"/>
            <a:ext cx="7416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Measurement of Input Offset Voltage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9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60000">
            <a:off x="1274619" y="1080655"/>
            <a:ext cx="6636327" cy="52785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B07BC-4E4F-436C-83FB-F49E3FBF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950" y="2228850"/>
            <a:ext cx="8207375" cy="1144588"/>
          </a:xfrm>
        </p:spPr>
        <p:txBody>
          <a:bodyPr/>
          <a:lstStyle/>
          <a:p>
            <a:pPr eaLnBrk="1" hangingPunct="1"/>
            <a:endParaRPr lang="en-GB" b="1"/>
          </a:p>
          <a:p>
            <a:pPr eaLnBrk="1" hangingPunct="1"/>
            <a:r>
              <a:rPr lang="en-GB" b="1"/>
              <a:t>Active Filter Basics  </a:t>
            </a:r>
          </a:p>
          <a:p>
            <a:pPr eaLnBrk="1" hangingPunct="1"/>
            <a:endParaRPr lang="en-GB"/>
          </a:p>
          <a:p>
            <a:pPr eaLnBrk="1" hangingPunct="1"/>
            <a:endParaRPr lang="en-GB" sz="4000" b="1"/>
          </a:p>
        </p:txBody>
      </p:sp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6116638" y="5414963"/>
            <a:ext cx="24225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Times New Roman" pitchFamily="18" charset="0"/>
              </a:rPr>
              <a:t>YR3-BE3-HBINST</a:t>
            </a:r>
          </a:p>
          <a:p>
            <a:r>
              <a:rPr lang="en-GB">
                <a:latin typeface="Times New Roman" pitchFamily="18" charset="0"/>
              </a:rPr>
              <a:t>Dept. of Bioengineering</a:t>
            </a:r>
          </a:p>
          <a:p>
            <a:r>
              <a:rPr lang="en-GB">
                <a:latin typeface="Times New Roman" pitchFamily="18" charset="0"/>
              </a:rPr>
              <a:t>E.M.Drakakis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A847DA-BB6F-473D-90EB-88B84844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C4F1E0-6860-4FAC-908C-92189DD3E75D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ChangeArrowheads="1"/>
          </p:cNvSpPr>
          <p:nvPr/>
        </p:nvSpPr>
        <p:spPr bwMode="auto">
          <a:xfrm>
            <a:off x="579438" y="215900"/>
            <a:ext cx="7650162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>
                <a:solidFill>
                  <a:schemeClr val="tx2"/>
                </a:solidFill>
              </a:rPr>
              <a:t>What is a Filter? What is its effect?</a:t>
            </a:r>
          </a:p>
          <a:p>
            <a:pPr algn="ctr"/>
            <a:r>
              <a:rPr lang="en-GB" b="1">
                <a:solidFill>
                  <a:schemeClr val="tx2"/>
                </a:solidFill>
              </a:rPr>
              <a:t>(fill in)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E995D2-1DB9-4920-9B51-724AF0AD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5"/>
          <p:cNvSpPr txBox="1">
            <a:spLocks noChangeArrowheads="1"/>
          </p:cNvSpPr>
          <p:nvPr/>
        </p:nvSpPr>
        <p:spPr bwMode="auto">
          <a:xfrm>
            <a:off x="1951038" y="263525"/>
            <a:ext cx="5986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b="1" u="sng"/>
              <a:t>Filter effect example: Conventional EEG vs. FBEEG</a:t>
            </a:r>
          </a:p>
        </p:txBody>
      </p:sp>
      <p:grpSp>
        <p:nvGrpSpPr>
          <p:cNvPr id="23555" name="Group 24"/>
          <p:cNvGrpSpPr>
            <a:grpSpLocks/>
          </p:cNvGrpSpPr>
          <p:nvPr/>
        </p:nvGrpSpPr>
        <p:grpSpPr bwMode="auto">
          <a:xfrm>
            <a:off x="1484313" y="852488"/>
            <a:ext cx="6491287" cy="5830887"/>
            <a:chOff x="1483678" y="852805"/>
            <a:chExt cx="6491922" cy="5830888"/>
          </a:xfrm>
        </p:grpSpPr>
        <p:pic>
          <p:nvPicPr>
            <p:cNvPr id="2355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83678" y="852805"/>
              <a:ext cx="3209925" cy="2947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5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44720" y="1096645"/>
              <a:ext cx="3179763" cy="2682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5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85595" y="3718243"/>
              <a:ext cx="2884488" cy="2965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5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02163" y="3861118"/>
              <a:ext cx="3373437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>
              <a:off x="2018717" y="3184842"/>
              <a:ext cx="259105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623392" y="3315017"/>
              <a:ext cx="54774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00289" y="3070542"/>
              <a:ext cx="306417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00289" y="3176905"/>
              <a:ext cx="153208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156844" y="5859781"/>
              <a:ext cx="229257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607515" y="5974081"/>
              <a:ext cx="137967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638571" y="5647056"/>
              <a:ext cx="229416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647875" y="5799456"/>
              <a:ext cx="326898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639937" y="5958206"/>
              <a:ext cx="264503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CBF20E-85BB-4744-BDE1-0250644F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zh-CN" sz="1600" b="1" dirty="0" err="1">
                <a:solidFill>
                  <a:schemeClr val="bg1"/>
                </a:solidFill>
                <a:ea typeface="宋体" pitchFamily="2" charset="-122"/>
              </a:rPr>
              <a:t>Biomimetic</a:t>
            </a:r>
            <a:r>
              <a:rPr lang="en-GB" altLang="zh-CN" sz="1600" b="1" dirty="0">
                <a:solidFill>
                  <a:schemeClr val="bg1"/>
                </a:solidFill>
                <a:ea typeface="宋体" pitchFamily="2" charset="-122"/>
              </a:rPr>
              <a:t> Bionic Cochlea Chip 1 Filter Example: Measured Results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762000"/>
            <a:ext cx="8763000" cy="5672138"/>
            <a:chOff x="240" y="480"/>
            <a:chExt cx="5520" cy="3573"/>
          </a:xfrm>
        </p:grpSpPr>
        <p:grpSp>
          <p:nvGrpSpPr>
            <p:cNvPr id="24581" name="Group 4"/>
            <p:cNvGrpSpPr>
              <a:grpSpLocks/>
            </p:cNvGrpSpPr>
            <p:nvPr/>
          </p:nvGrpSpPr>
          <p:grpSpPr bwMode="auto">
            <a:xfrm>
              <a:off x="240" y="480"/>
              <a:ext cx="5328" cy="3573"/>
              <a:chOff x="336" y="480"/>
              <a:chExt cx="5328" cy="3573"/>
            </a:xfrm>
          </p:grpSpPr>
          <p:pic>
            <p:nvPicPr>
              <p:cNvPr id="24583" name="Picture 5" descr="Q_tuni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36" y="480"/>
                <a:ext cx="1776" cy="19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84" name="Picture 6" descr="Tunability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064" y="576"/>
                <a:ext cx="1968" cy="17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85" name="Picture 7" descr="mismatch_Q=10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6" y="2304"/>
                <a:ext cx="1680" cy="17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86" name="Picture 8" descr="PeakGain_THD_vs_Input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36" y="2304"/>
                <a:ext cx="1728" cy="1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87" name="Picture 9" descr="mismatch_Q=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064" y="2352"/>
                <a:ext cx="1968" cy="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4582" name="Picture 10" descr="Distortion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40" y="672"/>
              <a:ext cx="1920" cy="1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755" name="Picture 11" descr="LogRespons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0" y="838200"/>
            <a:ext cx="3124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C1DAA-0FD2-41BF-941B-4EEC08F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812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800" b="1" i="0">
              <a:solidFill>
                <a:schemeClr val="bg1"/>
              </a:solidFill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484" name="Object 2"/>
          <p:cNvGraphicFramePr>
            <a:graphicFrameLocks noChangeAspect="1"/>
          </p:cNvGraphicFramePr>
          <p:nvPr/>
        </p:nvGraphicFramePr>
        <p:xfrm>
          <a:off x="0" y="0"/>
          <a:ext cx="14859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4" imgW="1485255" imgH="215806" progId="Equation.3">
                  <p:embed/>
                </p:oleObj>
              </mc:Choice>
              <mc:Fallback>
                <p:oleObj name="Equation" r:id="rId4" imgW="1485255" imgH="21580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859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TextBox 1"/>
          <p:cNvSpPr txBox="1">
            <a:spLocks noChangeArrowheads="1"/>
          </p:cNvSpPr>
          <p:nvPr/>
        </p:nvSpPr>
        <p:spPr bwMode="auto">
          <a:xfrm>
            <a:off x="1025525" y="233363"/>
            <a:ext cx="7346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altLang="zh-CN" sz="2400" b="1" i="0">
                <a:solidFill>
                  <a:schemeClr val="bg1"/>
                </a:solidFill>
                <a:ea typeface="宋体" pitchFamily="2" charset="-122"/>
              </a:rPr>
              <a:t>Bionic Cochlea Chip 2: Measured Results</a:t>
            </a:r>
          </a:p>
        </p:txBody>
      </p:sp>
      <p:pic>
        <p:nvPicPr>
          <p:cNvPr id="20486" name="Picture 3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188" y="914400"/>
            <a:ext cx="3052762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3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0525" y="3762375"/>
            <a:ext cx="37401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3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62450" y="914400"/>
            <a:ext cx="4400550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4640F-7E56-45A0-AD61-27D7D337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Group 2"/>
          <p:cNvGraphicFramePr>
            <a:graphicFrameLocks noGrp="1"/>
          </p:cNvGraphicFramePr>
          <p:nvPr>
            <p:ph/>
          </p:nvPr>
        </p:nvGraphicFramePr>
        <p:xfrm>
          <a:off x="468313" y="4221163"/>
          <a:ext cx="8351837" cy="2427986"/>
        </p:xfrm>
        <a:graphic>
          <a:graphicData uri="http://schemas.openxmlformats.org/drawingml/2006/table">
            <a:tbl>
              <a:tblPr/>
              <a:tblGrid>
                <a:gridCol w="94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Frequency Domain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Intensity Dependent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Parameterisation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Biomimicry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GTF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Wingdings" pitchFamily="2" charset="2"/>
                        </a:rPr>
                        <a:t></a:t>
                      </a: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Symbol" pitchFamily="18" charset="2"/>
                        </a:rPr>
                        <a:t>Very Complex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Wingdings" pitchFamily="2" charset="2"/>
                        </a:rPr>
                        <a:t>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Not Easy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Wingdings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Wingdings" pitchFamily="2" charset="2"/>
                        </a:rPr>
                        <a:t></a:t>
                      </a:r>
                      <a:r>
                        <a:rPr kumimoji="0" lang="en-GB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Symmetric in the passband</a:t>
                      </a: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Wingdings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OZGF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Wingdings" pitchFamily="2" charset="2"/>
                        </a:rPr>
                        <a:t></a:t>
                      </a:r>
                      <a:r>
                        <a:rPr kumimoji="0" lang="en-GB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Efficiently Implementable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Wingdings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Wingdings" pitchFamily="2" charset="2"/>
                        </a:rPr>
                        <a:t></a:t>
                      </a:r>
                      <a:r>
                        <a:rPr kumimoji="0" lang="en-GB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Single-parameter  needed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Wingdings" pitchFamily="2" charset="2"/>
                        </a:rPr>
                        <a:t>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Asymmetric In the </a:t>
                      </a:r>
                      <a:r>
                        <a:rPr kumimoji="0" lang="en-GB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passband</a:t>
                      </a: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Wingdings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624" name="Picture 24"/>
          <p:cNvPicPr>
            <a:picLocks noChangeAspect="1" noChangeArrowheads="1"/>
          </p:cNvPicPr>
          <p:nvPr/>
        </p:nvPicPr>
        <p:blipFill>
          <a:blip r:embed="rId3" cstate="print"/>
          <a:srcRect l="1834"/>
          <a:stretch>
            <a:fillRect/>
          </a:stretch>
        </p:blipFill>
        <p:spPr bwMode="auto">
          <a:xfrm>
            <a:off x="395288" y="819150"/>
            <a:ext cx="3419475" cy="3384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pic>
        <p:nvPicPr>
          <p:cNvPr id="25625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4300" y="1112838"/>
            <a:ext cx="47513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6" name="Picture 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4300" y="2433638"/>
            <a:ext cx="33845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27" name="Line 27"/>
          <p:cNvSpPr>
            <a:spLocks noChangeShapeType="1"/>
          </p:cNvSpPr>
          <p:nvPr/>
        </p:nvSpPr>
        <p:spPr bwMode="auto">
          <a:xfrm flipH="1">
            <a:off x="1619250" y="3106738"/>
            <a:ext cx="33131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GB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 flipH="1">
            <a:off x="1547813" y="1890713"/>
            <a:ext cx="302418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GB"/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0" y="0"/>
            <a:ext cx="9144000" cy="1077913"/>
          </a:xfrm>
          <a:prstGeom prst="rect">
            <a:avLst/>
          </a:prstGeom>
          <a:solidFill>
            <a:schemeClr val="tx1"/>
          </a:solidFill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200"/>
              <a:t> </a:t>
            </a:r>
            <a:r>
              <a:rPr lang="en-GB" sz="2000" b="1">
                <a:solidFill>
                  <a:schemeClr val="bg1"/>
                </a:solidFill>
              </a:rPr>
              <a:t>Gammatone-like Filters Modelling the operation of </a:t>
            </a:r>
          </a:p>
          <a:p>
            <a:pPr algn="ctr"/>
            <a:r>
              <a:rPr lang="en-GB" sz="2000" b="1">
                <a:solidFill>
                  <a:schemeClr val="bg1"/>
                </a:solidFill>
              </a:rPr>
              <a:t>A Basilar Membrane Segment </a:t>
            </a:r>
          </a:p>
          <a:p>
            <a:pPr algn="ctr"/>
            <a:endParaRPr lang="en-GB" sz="2200" b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7D320F-3B15-4F16-8F4C-36C7D171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A11AE8-E0CE-4ED3-8FD3-40D45B0F3F61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ChangeArrowheads="1"/>
          </p:cNvSpPr>
          <p:nvPr/>
        </p:nvSpPr>
        <p:spPr bwMode="auto">
          <a:xfrm>
            <a:off x="677863" y="3127375"/>
            <a:ext cx="7650162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>
                <a:solidFill>
                  <a:schemeClr val="tx2"/>
                </a:solidFill>
              </a:rPr>
              <a:t>Basic 1</a:t>
            </a:r>
            <a:r>
              <a:rPr lang="en-GB" sz="2800" b="1" baseline="30000">
                <a:solidFill>
                  <a:schemeClr val="tx2"/>
                </a:solidFill>
              </a:rPr>
              <a:t>st</a:t>
            </a:r>
            <a:r>
              <a:rPr lang="en-GB" sz="2800" b="1">
                <a:solidFill>
                  <a:schemeClr val="tx2"/>
                </a:solidFill>
              </a:rPr>
              <a:t> &amp; 2</a:t>
            </a:r>
            <a:r>
              <a:rPr lang="en-GB" sz="2800" b="1" baseline="30000">
                <a:solidFill>
                  <a:schemeClr val="tx2"/>
                </a:solidFill>
              </a:rPr>
              <a:t>nd</a:t>
            </a:r>
            <a:r>
              <a:rPr lang="en-GB" sz="2800" b="1">
                <a:solidFill>
                  <a:schemeClr val="tx2"/>
                </a:solidFill>
              </a:rPr>
              <a:t> Order Active Filters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E2593-52F6-47CD-BC79-C1892D0A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ChangeArrowheads="1"/>
          </p:cNvSpPr>
          <p:nvPr/>
        </p:nvSpPr>
        <p:spPr bwMode="auto">
          <a:xfrm>
            <a:off x="1398588" y="228600"/>
            <a:ext cx="6667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Basic Types of Filters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11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60000">
            <a:off x="965153" y="975335"/>
            <a:ext cx="7357872" cy="52298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E4EE4-A414-4E8C-B235-3AD5040B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Bio-sen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4581525"/>
            <a:ext cx="381635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9" name="Group 5"/>
          <p:cNvGrpSpPr>
            <a:grpSpLocks noChangeAspect="1"/>
          </p:cNvGrpSpPr>
          <p:nvPr/>
        </p:nvGrpSpPr>
        <p:grpSpPr bwMode="auto">
          <a:xfrm>
            <a:off x="611188" y="1196975"/>
            <a:ext cx="3960812" cy="960438"/>
            <a:chOff x="2527" y="8670"/>
            <a:chExt cx="13782" cy="4158"/>
          </a:xfrm>
        </p:grpSpPr>
        <p:sp>
          <p:nvSpPr>
            <p:cNvPr id="4108" name="AutoShape 6"/>
            <p:cNvSpPr>
              <a:spLocks noChangeAspect="1" noChangeArrowheads="1"/>
            </p:cNvSpPr>
            <p:nvPr/>
          </p:nvSpPr>
          <p:spPr bwMode="auto">
            <a:xfrm>
              <a:off x="2527" y="8670"/>
              <a:ext cx="13782" cy="4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10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37" y="8670"/>
              <a:ext cx="12594" cy="3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0" name="Text Box 8"/>
            <p:cNvSpPr txBox="1">
              <a:spLocks noChangeArrowheads="1"/>
            </p:cNvSpPr>
            <p:nvPr/>
          </p:nvSpPr>
          <p:spPr bwMode="auto">
            <a:xfrm rot="-900000">
              <a:off x="11490" y="10568"/>
              <a:ext cx="3103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1" lang="en-GB" altLang="zh-CN" sz="800">
                  <a:solidFill>
                    <a:srgbClr val="3333CC"/>
                  </a:solidFill>
                  <a:latin typeface="Times New Roman" pitchFamily="18" charset="0"/>
                  <a:ea typeface="宋体" pitchFamily="2" charset="-122"/>
                </a:rPr>
                <a:t>Glass capillary</a:t>
              </a:r>
              <a:endParaRPr kumimoji="1" lang="en-GB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11" name="Text Box 9"/>
            <p:cNvSpPr txBox="1">
              <a:spLocks noChangeArrowheads="1"/>
            </p:cNvSpPr>
            <p:nvPr/>
          </p:nvSpPr>
          <p:spPr bwMode="auto">
            <a:xfrm rot="-900000">
              <a:off x="14887" y="9438"/>
              <a:ext cx="1422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1" lang="en-GB" altLang="zh-CN" sz="7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Ag wire</a:t>
              </a:r>
              <a:endParaRPr kumimoji="1" lang="en-GB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12" name="Text Box 10"/>
            <p:cNvSpPr txBox="1">
              <a:spLocks noChangeArrowheads="1"/>
            </p:cNvSpPr>
            <p:nvPr/>
          </p:nvSpPr>
          <p:spPr bwMode="auto">
            <a:xfrm rot="-849170">
              <a:off x="7127" y="10653"/>
              <a:ext cx="3044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1" lang="en-GB" altLang="zh-CN" sz="80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rPr>
                <a:t>Wood’s metal</a:t>
              </a:r>
              <a:endParaRPr kumimoji="1" lang="en-GB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13" name="Text Box 11"/>
            <p:cNvSpPr txBox="1">
              <a:spLocks noChangeArrowheads="1"/>
            </p:cNvSpPr>
            <p:nvPr/>
          </p:nvSpPr>
          <p:spPr bwMode="auto">
            <a:xfrm rot="-810712">
              <a:off x="4531" y="11171"/>
              <a:ext cx="1460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1" lang="en-GB" altLang="zh-CN" sz="8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Pt wire</a:t>
              </a:r>
              <a:endParaRPr kumimoji="1" lang="en-GB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14" name="Line 12"/>
            <p:cNvSpPr>
              <a:spLocks noChangeShapeType="1"/>
            </p:cNvSpPr>
            <p:nvPr/>
          </p:nvSpPr>
          <p:spPr bwMode="auto">
            <a:xfrm flipH="1" flipV="1">
              <a:off x="3339" y="12345"/>
              <a:ext cx="129" cy="48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15" name="Line 13"/>
            <p:cNvSpPr>
              <a:spLocks noChangeShapeType="1"/>
            </p:cNvSpPr>
            <p:nvPr/>
          </p:nvSpPr>
          <p:spPr bwMode="auto">
            <a:xfrm flipH="1" flipV="1">
              <a:off x="3146" y="11625"/>
              <a:ext cx="129" cy="48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16" name="Text Box 14"/>
            <p:cNvSpPr txBox="1">
              <a:spLocks noChangeArrowheads="1"/>
            </p:cNvSpPr>
            <p:nvPr/>
          </p:nvSpPr>
          <p:spPr bwMode="auto">
            <a:xfrm rot="-828391">
              <a:off x="2527" y="12068"/>
              <a:ext cx="1067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1" lang="en-GB" altLang="zh-CN" sz="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0.2 mm</a:t>
              </a:r>
              <a:endParaRPr kumimoji="1" lang="en-GB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17" name="Line 15"/>
            <p:cNvSpPr>
              <a:spLocks noChangeShapeType="1"/>
            </p:cNvSpPr>
            <p:nvPr/>
          </p:nvSpPr>
          <p:spPr bwMode="auto">
            <a:xfrm flipH="1" flipV="1">
              <a:off x="13250" y="9368"/>
              <a:ext cx="262" cy="9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18" name="Text Box 16"/>
            <p:cNvSpPr txBox="1">
              <a:spLocks noChangeArrowheads="1"/>
            </p:cNvSpPr>
            <p:nvPr/>
          </p:nvSpPr>
          <p:spPr bwMode="auto">
            <a:xfrm rot="4500000">
              <a:off x="13066" y="9610"/>
              <a:ext cx="1079" cy="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1" lang="en-GB" altLang="zh-CN" sz="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 mm</a:t>
              </a:r>
              <a:endParaRPr kumimoji="1" lang="en-GB" sz="2400">
                <a:latin typeface="Times New Roman" pitchFamily="18" charset="0"/>
                <a:ea typeface="宋体" pitchFamily="2" charset="-122"/>
              </a:endParaRPr>
            </a:p>
          </p:txBody>
        </p:sp>
      </p:grpSp>
      <p:pic>
        <p:nvPicPr>
          <p:cNvPr id="4100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2205038"/>
            <a:ext cx="3816350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21" descr="SS100126"/>
          <p:cNvPicPr>
            <a:picLocks noChangeAspect="1" noChangeArrowheads="1"/>
          </p:cNvPicPr>
          <p:nvPr/>
        </p:nvPicPr>
        <p:blipFill>
          <a:blip r:embed="rId6" cstate="print"/>
          <a:srcRect r="27682"/>
          <a:stretch>
            <a:fillRect/>
          </a:stretch>
        </p:blipFill>
        <p:spPr bwMode="auto">
          <a:xfrm>
            <a:off x="4787900" y="3695700"/>
            <a:ext cx="3744913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22"/>
          <p:cNvPicPr>
            <a:picLocks noChangeAspect="1" noChangeArrowheads="1"/>
          </p:cNvPicPr>
          <p:nvPr/>
        </p:nvPicPr>
        <p:blipFill>
          <a:blip r:embed="rId7" cstate="print"/>
          <a:srcRect l="30556"/>
          <a:stretch>
            <a:fillRect/>
          </a:stretch>
        </p:blipFill>
        <p:spPr bwMode="auto">
          <a:xfrm>
            <a:off x="4787900" y="1104900"/>
            <a:ext cx="38163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971550" y="1412875"/>
            <a:ext cx="3241675" cy="5005388"/>
            <a:chOff x="612" y="890"/>
            <a:chExt cx="2042" cy="3153"/>
          </a:xfrm>
        </p:grpSpPr>
        <p:sp>
          <p:nvSpPr>
            <p:cNvPr id="4105" name="Text Box 24"/>
            <p:cNvSpPr txBox="1">
              <a:spLocks noChangeArrowheads="1"/>
            </p:cNvSpPr>
            <p:nvPr/>
          </p:nvSpPr>
          <p:spPr bwMode="auto">
            <a:xfrm>
              <a:off x="793" y="3793"/>
              <a:ext cx="1543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2000" b="1">
                  <a:solidFill>
                    <a:srgbClr val="FF0000"/>
                  </a:solidFill>
                  <a:ea typeface="Arial Unicode MS" pitchFamily="34" charset="-128"/>
                  <a:cs typeface="Arial Unicode MS" pitchFamily="34" charset="-128"/>
                </a:rPr>
                <a:t>Bioreactors</a:t>
              </a:r>
            </a:p>
          </p:txBody>
        </p:sp>
        <p:sp>
          <p:nvSpPr>
            <p:cNvPr id="4106" name="Text Box 25"/>
            <p:cNvSpPr txBox="1">
              <a:spLocks noChangeArrowheads="1"/>
            </p:cNvSpPr>
            <p:nvPr/>
          </p:nvSpPr>
          <p:spPr bwMode="auto">
            <a:xfrm>
              <a:off x="612" y="2251"/>
              <a:ext cx="2042" cy="44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2000" b="1">
                  <a:solidFill>
                    <a:srgbClr val="FF0000"/>
                  </a:solidFill>
                  <a:ea typeface="Arial Unicode MS" pitchFamily="34" charset="-128"/>
                  <a:cs typeface="Arial Unicode MS" pitchFamily="34" charset="-128"/>
                </a:rPr>
                <a:t>Potentiometric &amp; Amperometric modules</a:t>
              </a:r>
            </a:p>
          </p:txBody>
        </p:sp>
        <p:sp>
          <p:nvSpPr>
            <p:cNvPr id="4107" name="Text Box 26"/>
            <p:cNvSpPr txBox="1">
              <a:spLocks noChangeArrowheads="1"/>
            </p:cNvSpPr>
            <p:nvPr/>
          </p:nvSpPr>
          <p:spPr bwMode="auto">
            <a:xfrm>
              <a:off x="612" y="890"/>
              <a:ext cx="2042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2000" b="1">
                  <a:solidFill>
                    <a:srgbClr val="FF0000"/>
                  </a:solidFill>
                  <a:ea typeface="Arial Unicode MS" pitchFamily="34" charset="-128"/>
                  <a:cs typeface="Arial Unicode MS" pitchFamily="34" charset="-128"/>
                </a:rPr>
                <a:t>Miniaturised Sensors</a:t>
              </a:r>
            </a:p>
          </p:txBody>
        </p:sp>
      </p:grpSp>
      <p:sp>
        <p:nvSpPr>
          <p:cNvPr id="4104" name="Text Box 28"/>
          <p:cNvSpPr txBox="1">
            <a:spLocks noChangeArrowheads="1"/>
          </p:cNvSpPr>
          <p:nvPr/>
        </p:nvSpPr>
        <p:spPr bwMode="auto">
          <a:xfrm>
            <a:off x="0" y="0"/>
            <a:ext cx="9144000" cy="4270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zh-CN" sz="2200" b="1" dirty="0">
                <a:solidFill>
                  <a:schemeClr val="bg1"/>
                </a:solidFill>
                <a:ea typeface="宋体" pitchFamily="2" charset="-122"/>
              </a:rPr>
              <a:t>  </a:t>
            </a:r>
            <a:r>
              <a:rPr lang="en-GB" altLang="zh-CN" b="1" dirty="0">
                <a:solidFill>
                  <a:schemeClr val="bg1"/>
                </a:solidFill>
                <a:ea typeface="宋体" pitchFamily="2" charset="-122"/>
              </a:rPr>
              <a:t>Bioinstrumentation Example I: A Practical Cell Culture Monitoring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B2976F-1D29-4396-B6A8-B1B400E3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/>
          <p:cNvSpPr txBox="1">
            <a:spLocks noChangeArrowheads="1"/>
          </p:cNvSpPr>
          <p:nvPr/>
        </p:nvSpPr>
        <p:spPr bwMode="auto">
          <a:xfrm>
            <a:off x="1341438" y="411163"/>
            <a:ext cx="6653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 u="sng"/>
              <a:t>Choosing a proper Transfer Function for given specs</a:t>
            </a:r>
          </a:p>
        </p:txBody>
      </p:sp>
      <p:grpSp>
        <p:nvGrpSpPr>
          <p:cNvPr id="28675" name="Group 15"/>
          <p:cNvGrpSpPr>
            <a:grpSpLocks/>
          </p:cNvGrpSpPr>
          <p:nvPr/>
        </p:nvGrpSpPr>
        <p:grpSpPr bwMode="auto">
          <a:xfrm>
            <a:off x="-2266950" y="1488675"/>
            <a:ext cx="7216775" cy="4500563"/>
            <a:chOff x="731520" y="1356360"/>
            <a:chExt cx="7217093" cy="4499610"/>
          </a:xfrm>
        </p:grpSpPr>
        <p:pic>
          <p:nvPicPr>
            <p:cNvPr id="28676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17098" y="1483360"/>
              <a:ext cx="3209925" cy="1919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77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9948" y="1403033"/>
              <a:ext cx="2994025" cy="202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78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83150" y="3822383"/>
              <a:ext cx="3065463" cy="2033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79" name="TextBox 5"/>
            <p:cNvSpPr txBox="1">
              <a:spLocks noChangeArrowheads="1"/>
            </p:cNvSpPr>
            <p:nvPr/>
          </p:nvSpPr>
          <p:spPr bwMode="auto">
            <a:xfrm>
              <a:off x="1943100" y="4290060"/>
              <a:ext cx="825867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Specs</a:t>
              </a:r>
            </a:p>
          </p:txBody>
        </p:sp>
        <p:sp>
          <p:nvSpPr>
            <p:cNvPr id="28680" name="TextBox 6"/>
            <p:cNvSpPr txBox="1">
              <a:spLocks noChangeArrowheads="1"/>
            </p:cNvSpPr>
            <p:nvPr/>
          </p:nvSpPr>
          <p:spPr bwMode="auto">
            <a:xfrm>
              <a:off x="731520" y="4785360"/>
              <a:ext cx="2723823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A possible (not unique!)</a:t>
              </a:r>
            </a:p>
            <a:p>
              <a:r>
                <a:rPr lang="en-GB"/>
                <a:t>Transfer function which </a:t>
              </a:r>
            </a:p>
            <a:p>
              <a:r>
                <a:rPr lang="en-GB"/>
                <a:t>Satisfies the specs. </a:t>
              </a:r>
            </a:p>
          </p:txBody>
        </p:sp>
        <p:sp>
          <p:nvSpPr>
            <p:cNvPr id="8" name="Up Arrow 7"/>
            <p:cNvSpPr/>
            <p:nvPr/>
          </p:nvSpPr>
          <p:spPr>
            <a:xfrm>
              <a:off x="2119056" y="3459353"/>
              <a:ext cx="484208" cy="731682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9" name="Right Arrow 8"/>
            <p:cNvSpPr/>
            <p:nvPr/>
          </p:nvSpPr>
          <p:spPr>
            <a:xfrm rot="18696472">
              <a:off x="3285370" y="4029899"/>
              <a:ext cx="1907771" cy="306402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543106" y="5154444"/>
              <a:ext cx="1378011" cy="306322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1828530" y="1356360"/>
              <a:ext cx="557238" cy="5682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57140" y="1949959"/>
              <a:ext cx="2835400" cy="3818716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354016" y="1524599"/>
              <a:ext cx="2659179" cy="2331544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03173" y="1240790"/>
            <a:ext cx="6160770" cy="524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EF4A1-524F-42D3-88FB-4C82498D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ChangeArrowheads="1"/>
          </p:cNvSpPr>
          <p:nvPr/>
        </p:nvSpPr>
        <p:spPr bwMode="auto">
          <a:xfrm>
            <a:off x="230188" y="292101"/>
            <a:ext cx="8420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 dirty="0">
                <a:solidFill>
                  <a:schemeClr val="tx2"/>
                </a:solidFill>
              </a:rPr>
              <a:t>Basic Transfer functions of </a:t>
            </a:r>
            <a:r>
              <a:rPr lang="en-GB" sz="2400" b="1" u="sng" dirty="0" err="1">
                <a:solidFill>
                  <a:schemeClr val="tx2"/>
                </a:solidFill>
              </a:rPr>
              <a:t>Biquadratic</a:t>
            </a:r>
            <a:r>
              <a:rPr lang="en-GB" sz="2400" b="1" u="sng" dirty="0">
                <a:solidFill>
                  <a:schemeClr val="tx2"/>
                </a:solidFill>
              </a:rPr>
              <a:t> responses</a:t>
            </a:r>
          </a:p>
          <a:p>
            <a:pPr algn="ctr"/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855" y="762000"/>
            <a:ext cx="4573905" cy="580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BAAFF2-1C8C-405F-BE18-9104F99F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65266-3936-C142-B37F-7754B4936579}"/>
              </a:ext>
            </a:extLst>
          </p:cNvPr>
          <p:cNvSpPr/>
          <p:nvPr/>
        </p:nvSpPr>
        <p:spPr>
          <a:xfrm>
            <a:off x="5665694" y="762000"/>
            <a:ext cx="1177066" cy="58054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259080" y="914400"/>
            <a:ext cx="8488680" cy="5528179"/>
            <a:chOff x="259080" y="914400"/>
            <a:chExt cx="8488680" cy="5528179"/>
          </a:xfrm>
        </p:grpSpPr>
        <p:grpSp>
          <p:nvGrpSpPr>
            <p:cNvPr id="3" name="Group 5"/>
            <p:cNvGrpSpPr/>
            <p:nvPr/>
          </p:nvGrpSpPr>
          <p:grpSpPr>
            <a:xfrm>
              <a:off x="259080" y="914400"/>
              <a:ext cx="8488680" cy="2286000"/>
              <a:chOff x="259080" y="868680"/>
              <a:chExt cx="8488680" cy="22860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9080" y="868680"/>
                <a:ext cx="4000500" cy="228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810125" y="910590"/>
                <a:ext cx="3937635" cy="2244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9080" y="3926074"/>
              <a:ext cx="3937635" cy="2379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7355" y="3867019"/>
              <a:ext cx="3949065" cy="2575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36868" y="292101"/>
            <a:ext cx="8420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 dirty="0">
                <a:solidFill>
                  <a:schemeClr val="tx2"/>
                </a:solidFill>
              </a:rPr>
              <a:t>Effect of Q-value upon </a:t>
            </a:r>
            <a:r>
              <a:rPr lang="en-GB" sz="2400" b="1" u="sng" dirty="0" err="1">
                <a:solidFill>
                  <a:schemeClr val="tx2"/>
                </a:solidFill>
              </a:rPr>
              <a:t>biquadratic</a:t>
            </a:r>
            <a:r>
              <a:rPr lang="en-GB" sz="2400" b="1" u="sng" dirty="0">
                <a:solidFill>
                  <a:schemeClr val="tx2"/>
                </a:solidFill>
              </a:rPr>
              <a:t> responses</a:t>
            </a:r>
          </a:p>
          <a:p>
            <a:pPr algn="ctr"/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6ACE5-BE94-4E64-9502-3A0E5DF4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0166" y="446617"/>
            <a:ext cx="6483668" cy="374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13034" y="118675"/>
            <a:ext cx="6463863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 dirty="0">
                <a:solidFill>
                  <a:schemeClr val="tx2"/>
                </a:solidFill>
              </a:rPr>
              <a:t>Phase responses of </a:t>
            </a:r>
            <a:r>
              <a:rPr lang="en-GB" sz="2400" b="1" u="sng" dirty="0" err="1">
                <a:solidFill>
                  <a:schemeClr val="tx2"/>
                </a:solidFill>
              </a:rPr>
              <a:t>biquads</a:t>
            </a:r>
            <a:endParaRPr lang="en-GB" sz="2400" b="1" u="sng" dirty="0">
              <a:solidFill>
                <a:schemeClr val="tx2"/>
              </a:solidFill>
            </a:endParaRPr>
          </a:p>
          <a:p>
            <a:pPr algn="ctr"/>
            <a:endParaRPr lang="en-GB" sz="2400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675475" y="4083274"/>
            <a:ext cx="4639725" cy="2569775"/>
            <a:chOff x="2675475" y="4083274"/>
            <a:chExt cx="4639725" cy="256977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75475" y="4083274"/>
              <a:ext cx="4639725" cy="2538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2743199" y="6274677"/>
              <a:ext cx="1355835" cy="378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73B7B-8A4B-43FB-B0EF-69326697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ChangeArrowheads="1"/>
          </p:cNvSpPr>
          <p:nvPr/>
        </p:nvSpPr>
        <p:spPr bwMode="auto">
          <a:xfrm>
            <a:off x="1398588" y="228600"/>
            <a:ext cx="6667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Basic Low-Pass Filter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11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4324" y="1025236"/>
            <a:ext cx="5011466" cy="53633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18DC9-084E-48CB-BFDF-0970D9C2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ChangeArrowheads="1"/>
          </p:cNvSpPr>
          <p:nvPr/>
        </p:nvSpPr>
        <p:spPr bwMode="auto">
          <a:xfrm>
            <a:off x="687388" y="228600"/>
            <a:ext cx="77470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Derive the LP TF &amp; the Bode Magnitude Plot</a:t>
            </a:r>
            <a:endParaRPr lang="en-GB" sz="28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B75323-0497-44F4-8610-A6F20840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21D7F-D1C3-CC4F-9482-60ABC2A7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163"/>
            <a:ext cx="4742250" cy="2952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BED72-3A0E-4947-98DB-B81D00D4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25" y="3531908"/>
            <a:ext cx="4795981" cy="155164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/>
          <p:cNvSpPr>
            <a:spLocks noChangeArrowheads="1"/>
          </p:cNvSpPr>
          <p:nvPr/>
        </p:nvSpPr>
        <p:spPr bwMode="auto">
          <a:xfrm>
            <a:off x="687388" y="228600"/>
            <a:ext cx="77470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Hz vs. rad/s </a:t>
            </a:r>
            <a:endParaRPr lang="en-GB" sz="280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005999" y="921327"/>
            <a:ext cx="5104292" cy="5576732"/>
            <a:chOff x="2005999" y="921327"/>
            <a:chExt cx="5104292" cy="5576732"/>
          </a:xfrm>
        </p:grpSpPr>
        <p:pic>
          <p:nvPicPr>
            <p:cNvPr id="4" name="Picture 3" descr="example_11_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999" y="921327"/>
              <a:ext cx="5104292" cy="5576732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228111" y="1911930"/>
              <a:ext cx="429490" cy="4294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3449786" y="2479980"/>
              <a:ext cx="429490" cy="4294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5153891" y="1870365"/>
              <a:ext cx="637307" cy="4849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4932206" y="2452270"/>
              <a:ext cx="637307" cy="4849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2D82B-9323-4001-821D-FCC8AE22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/>
          <p:cNvSpPr>
            <a:spLocks noChangeArrowheads="1"/>
          </p:cNvSpPr>
          <p:nvPr/>
        </p:nvSpPr>
        <p:spPr bwMode="auto">
          <a:xfrm>
            <a:off x="1563688" y="254000"/>
            <a:ext cx="63881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-40 dB/Dec LP Butterworth 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11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2090928" y="807166"/>
            <a:ext cx="4962144" cy="57424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468BE-EE6B-4717-A7E8-E3BC9B26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ChangeArrowheads="1"/>
          </p:cNvSpPr>
          <p:nvPr/>
        </p:nvSpPr>
        <p:spPr bwMode="auto">
          <a:xfrm>
            <a:off x="687388" y="228600"/>
            <a:ext cx="77470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Derive the -40 dB/Dec LP TF</a:t>
            </a:r>
            <a:endParaRPr lang="en-GB" sz="28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50BA0-0339-4FEA-BB58-A384BF73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687388" y="228600"/>
            <a:ext cx="814228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000" b="1" u="sng">
                <a:solidFill>
                  <a:schemeClr val="tx2"/>
                </a:solidFill>
              </a:rPr>
              <a:t>A general purpose topology: derive the general transfer function</a:t>
            </a:r>
          </a:p>
          <a:p>
            <a:pPr algn="ctr"/>
            <a:r>
              <a:rPr lang="en-GB" sz="2000" b="1">
                <a:solidFill>
                  <a:schemeClr val="tx2"/>
                </a:solidFill>
              </a:rPr>
              <a:t>(fill in)</a:t>
            </a:r>
            <a:endParaRPr lang="en-GB" sz="20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99A48-147D-405F-A909-4387EED6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2000" b="1" i="0" dirty="0">
                <a:solidFill>
                  <a:schemeClr val="bg1"/>
                </a:solidFill>
              </a:rPr>
              <a:t>Bioinstrumentation </a:t>
            </a:r>
            <a:r>
              <a:rPr lang="en-GB" sz="2000" b="1" dirty="0">
                <a:solidFill>
                  <a:schemeClr val="bg1"/>
                </a:solidFill>
              </a:rPr>
              <a:t>Example II: </a:t>
            </a:r>
            <a:r>
              <a:rPr lang="en-GB" sz="2000" b="1" i="0" dirty="0" err="1">
                <a:solidFill>
                  <a:schemeClr val="bg1"/>
                </a:solidFill>
              </a:rPr>
              <a:t>Electrocorticography</a:t>
            </a:r>
            <a:r>
              <a:rPr lang="en-GB" sz="2000" b="1" i="0" dirty="0">
                <a:solidFill>
                  <a:schemeClr val="bg1"/>
                </a:solidFill>
              </a:rPr>
              <a:t> Instrument</a:t>
            </a:r>
            <a:endParaRPr lang="en-GB" sz="2000" b="1" i="0" baseline="30000" dirty="0">
              <a:solidFill>
                <a:schemeClr val="bg1"/>
              </a:solidFill>
            </a:endParaRP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134600" y="-4724400"/>
            <a:ext cx="5882640" cy="32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6"/>
          <p:cNvSpPr txBox="1"/>
          <p:nvPr/>
        </p:nvSpPr>
        <p:spPr>
          <a:xfrm>
            <a:off x="176258" y="1414879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just"/>
            <a:endParaRPr lang="en-GB" sz="2000" i="0" dirty="0">
              <a:solidFill>
                <a:srgbClr val="1B0807"/>
              </a:solidFill>
              <a:latin typeface="Times New Roman" pitchFamily="18" charset="0"/>
            </a:endParaRPr>
          </a:p>
          <a:p>
            <a:pPr algn="just"/>
            <a:endParaRPr lang="en-GB" sz="2000" i="0" dirty="0">
              <a:solidFill>
                <a:srgbClr val="1B0807"/>
              </a:solidFill>
              <a:latin typeface="Times New Roman" pitchFamily="18" charset="0"/>
            </a:endParaRPr>
          </a:p>
          <a:p>
            <a:pPr algn="just"/>
            <a:endParaRPr lang="en-GB" sz="2000" i="0" dirty="0">
              <a:solidFill>
                <a:srgbClr val="1B0807"/>
              </a:solidFill>
              <a:latin typeface="Times New Roman" pitchFamily="18" charset="0"/>
            </a:endParaRPr>
          </a:p>
          <a:p>
            <a:pPr lvl="2">
              <a:buFont typeface="Wingdings" pitchFamily="2" charset="2"/>
              <a:buChar char="q"/>
            </a:pPr>
            <a:endParaRPr lang="en-GB" sz="2000" i="0" dirty="0">
              <a:solidFill>
                <a:srgbClr val="1B0807"/>
              </a:solidFill>
              <a:latin typeface="Times New Roman" pitchFamily="18" charset="0"/>
            </a:endParaRPr>
          </a:p>
        </p:txBody>
      </p:sp>
      <p:pic>
        <p:nvPicPr>
          <p:cNvPr id="38" name="Picture 37" descr="C:\Users\kp2509\Desktop\I.C.L.-PhD Biomedical Engineering-Year 3 (2012-2013)\Wellcome-DoH_Project\Project_Photos_and_Videos\ECoG_Boards\ECoG_Analog_Board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4810" y="1342871"/>
            <a:ext cx="3906434" cy="5208578"/>
          </a:xfrm>
          <a:prstGeom prst="rect">
            <a:avLst/>
          </a:prstGeom>
          <a:noFill/>
        </p:spPr>
      </p:pic>
      <p:pic>
        <p:nvPicPr>
          <p:cNvPr id="39" name="Picture 38" descr="C:\Users\kp2509\Desktop\I.C.L.-PhD Biomedical Engineering-Year 3 (2012-2013)\Wellcome-DoH_Project\Project_Photos_and_Videos\ECoG_Boards\ECoG_Analog_Board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757" y="1990943"/>
            <a:ext cx="5052053" cy="3789040"/>
          </a:xfrm>
          <a:prstGeom prst="rect">
            <a:avLst/>
          </a:prstGeom>
          <a:noFill/>
        </p:spPr>
      </p:pic>
      <p:sp>
        <p:nvSpPr>
          <p:cNvPr id="40" name="TextBox 7"/>
          <p:cNvSpPr txBox="1"/>
          <p:nvPr/>
        </p:nvSpPr>
        <p:spPr>
          <a:xfrm>
            <a:off x="5432842" y="1560949"/>
            <a:ext cx="3482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0000FF"/>
                </a:solidFill>
              </a:rPr>
              <a:t>Bipolar Analog </a:t>
            </a:r>
            <a:r>
              <a:rPr lang="en-GB" b="1" i="0" dirty="0" err="1">
                <a:solidFill>
                  <a:srgbClr val="0000FF"/>
                </a:solidFill>
              </a:rPr>
              <a:t>ECoG</a:t>
            </a:r>
            <a:r>
              <a:rPr lang="en-GB" b="1" i="0" dirty="0">
                <a:solidFill>
                  <a:srgbClr val="0000FF"/>
                </a:solidFill>
              </a:rPr>
              <a:t> Board</a:t>
            </a:r>
          </a:p>
        </p:txBody>
      </p:sp>
      <p:sp>
        <p:nvSpPr>
          <p:cNvPr id="41" name="TextBox 8"/>
          <p:cNvSpPr txBox="1"/>
          <p:nvPr/>
        </p:nvSpPr>
        <p:spPr>
          <a:xfrm>
            <a:off x="896338" y="1545709"/>
            <a:ext cx="367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 err="1">
                <a:solidFill>
                  <a:srgbClr val="FF0000"/>
                </a:solidFill>
              </a:rPr>
              <a:t>Unipolar</a:t>
            </a:r>
            <a:r>
              <a:rPr lang="en-GB" b="1" i="0" dirty="0">
                <a:solidFill>
                  <a:srgbClr val="FF0000"/>
                </a:solidFill>
              </a:rPr>
              <a:t> Analog </a:t>
            </a:r>
            <a:r>
              <a:rPr lang="en-GB" b="1" i="0" dirty="0" err="1">
                <a:solidFill>
                  <a:srgbClr val="FF0000"/>
                </a:solidFill>
              </a:rPr>
              <a:t>ECoG</a:t>
            </a:r>
            <a:r>
              <a:rPr lang="en-GB" b="1" i="0" dirty="0">
                <a:solidFill>
                  <a:srgbClr val="FF0000"/>
                </a:solidFill>
              </a:rPr>
              <a:t> Board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1904450" y="3071063"/>
            <a:ext cx="1008112" cy="2232248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43" name="TextBox 10"/>
          <p:cNvSpPr txBox="1"/>
          <p:nvPr/>
        </p:nvSpPr>
        <p:spPr>
          <a:xfrm>
            <a:off x="1904450" y="3647127"/>
            <a:ext cx="1080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  <a:latin typeface="Times New Roman" pitchFamily="18" charset="0"/>
              </a:rPr>
              <a:t>Electrode</a:t>
            </a:r>
          </a:p>
          <a:p>
            <a:pPr algn="ctr"/>
            <a:r>
              <a:rPr lang="en-GB" b="1" i="0" dirty="0">
                <a:solidFill>
                  <a:srgbClr val="FFFF00"/>
                </a:solidFill>
                <a:latin typeface="Times New Roman" pitchFamily="18" charset="0"/>
              </a:rPr>
              <a:t> Input</a:t>
            </a:r>
          </a:p>
          <a:p>
            <a:pPr algn="ctr"/>
            <a:r>
              <a:rPr lang="en-GB" b="1" i="0" dirty="0">
                <a:solidFill>
                  <a:srgbClr val="FFFF00"/>
                </a:solidFill>
                <a:latin typeface="Times New Roman" pitchFamily="18" charset="0"/>
              </a:rPr>
              <a:t>Buffers &amp; Amplifiers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5432842" y="3223463"/>
            <a:ext cx="864096" cy="1863824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45" name="TextBox 12"/>
          <p:cNvSpPr txBox="1"/>
          <p:nvPr/>
        </p:nvSpPr>
        <p:spPr>
          <a:xfrm>
            <a:off x="5257800" y="3799527"/>
            <a:ext cx="1183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  <a:latin typeface="Times New Roman" pitchFamily="18" charset="0"/>
              </a:rPr>
              <a:t>Electrode</a:t>
            </a:r>
          </a:p>
          <a:p>
            <a:pPr algn="ctr"/>
            <a:r>
              <a:rPr lang="en-GB" b="1" i="0" dirty="0">
                <a:solidFill>
                  <a:srgbClr val="FFFF00"/>
                </a:solidFill>
                <a:latin typeface="Times New Roman" pitchFamily="18" charset="0"/>
              </a:rPr>
              <a:t> Input</a:t>
            </a:r>
          </a:p>
          <a:p>
            <a:pPr algn="ctr"/>
            <a:r>
              <a:rPr lang="en-GB" b="1" i="0" dirty="0">
                <a:solidFill>
                  <a:srgbClr val="FFFF00"/>
                </a:solidFill>
                <a:latin typeface="Times New Roman" pitchFamily="18" charset="0"/>
              </a:rPr>
              <a:t>Buffers &amp; Amplifiers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1760434" y="2206967"/>
            <a:ext cx="1368152" cy="792088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216818" y="2422991"/>
            <a:ext cx="1368152" cy="792088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984570" y="4655239"/>
            <a:ext cx="1368152" cy="792088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6368946" y="4439215"/>
            <a:ext cx="1080120" cy="720080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50" name="TextBox 17"/>
          <p:cNvSpPr txBox="1"/>
          <p:nvPr/>
        </p:nvSpPr>
        <p:spPr>
          <a:xfrm>
            <a:off x="2984570" y="4727247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</a:rPr>
              <a:t>Power Modules</a:t>
            </a:r>
          </a:p>
        </p:txBody>
      </p:sp>
      <p:sp>
        <p:nvSpPr>
          <p:cNvPr id="51" name="TextBox 18"/>
          <p:cNvSpPr txBox="1"/>
          <p:nvPr/>
        </p:nvSpPr>
        <p:spPr>
          <a:xfrm>
            <a:off x="1760434" y="2278975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</a:rPr>
              <a:t>Power Modules</a:t>
            </a:r>
          </a:p>
        </p:txBody>
      </p:sp>
      <p:sp>
        <p:nvSpPr>
          <p:cNvPr id="52" name="TextBox 19"/>
          <p:cNvSpPr txBox="1"/>
          <p:nvPr/>
        </p:nvSpPr>
        <p:spPr>
          <a:xfrm>
            <a:off x="5144810" y="2567007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</a:rPr>
              <a:t>Power Modules</a:t>
            </a:r>
          </a:p>
        </p:txBody>
      </p:sp>
      <p:sp>
        <p:nvSpPr>
          <p:cNvPr id="53" name="TextBox 20"/>
          <p:cNvSpPr txBox="1"/>
          <p:nvPr/>
        </p:nvSpPr>
        <p:spPr>
          <a:xfrm>
            <a:off x="6224930" y="4511223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</a:rPr>
              <a:t>Power Modules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2912562" y="3647127"/>
            <a:ext cx="1368152" cy="792088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368946" y="3575119"/>
            <a:ext cx="1080120" cy="792088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2912562" y="357511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</a:rPr>
              <a:t>Analog to Digital Converter</a:t>
            </a:r>
          </a:p>
        </p:txBody>
      </p:sp>
      <p:sp>
        <p:nvSpPr>
          <p:cNvPr id="57" name="TextBox 25"/>
          <p:cNvSpPr txBox="1"/>
          <p:nvPr/>
        </p:nvSpPr>
        <p:spPr>
          <a:xfrm>
            <a:off x="6224930" y="3575119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</a:rPr>
              <a:t>Analog to Digital Converter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768546" y="2927047"/>
            <a:ext cx="1296144" cy="720080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6152922" y="2927047"/>
            <a:ext cx="1152128" cy="792088"/>
          </a:xfrm>
          <a:prstGeom prst="rect">
            <a:avLst/>
          </a:prstGeom>
          <a:solidFill>
            <a:schemeClr val="accent1">
              <a:alpha val="18000"/>
            </a:schemeClr>
          </a:solidFill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1" u="none" strike="noStrike" cap="none" normalizeH="0" baseline="0">
              <a:ln>
                <a:noFill/>
              </a:ln>
              <a:solidFill>
                <a:srgbClr val="6E6E6F"/>
              </a:solidFill>
              <a:effectLst/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60" name="TextBox 30"/>
          <p:cNvSpPr txBox="1"/>
          <p:nvPr/>
        </p:nvSpPr>
        <p:spPr>
          <a:xfrm>
            <a:off x="2768546" y="2990344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</a:rPr>
              <a:t>Digital Isolator</a:t>
            </a:r>
          </a:p>
        </p:txBody>
      </p:sp>
      <p:sp>
        <p:nvSpPr>
          <p:cNvPr id="61" name="TextBox 31"/>
          <p:cNvSpPr txBox="1"/>
          <p:nvPr/>
        </p:nvSpPr>
        <p:spPr>
          <a:xfrm>
            <a:off x="6008906" y="2999055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600" i="1" kern="1200">
                <a:solidFill>
                  <a:srgbClr val="6E6E6F"/>
                </a:solidFill>
                <a:latin typeface="Verdana" pitchFamily="34" charset="0"/>
                <a:ea typeface="+mn-ea"/>
                <a:cs typeface="Times New Roman" pitchFamily="18" charset="0"/>
              </a:defRPr>
            </a:lvl9pPr>
          </a:lstStyle>
          <a:p>
            <a:pPr algn="ctr"/>
            <a:r>
              <a:rPr lang="en-GB" b="1" i="0" dirty="0">
                <a:solidFill>
                  <a:srgbClr val="FFFF00"/>
                </a:solidFill>
              </a:rPr>
              <a:t>Digital Isolator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CED5A-0447-46E0-9A96-48EB5458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ChangeArrowheads="1"/>
          </p:cNvSpPr>
          <p:nvPr/>
        </p:nvSpPr>
        <p:spPr bwMode="auto">
          <a:xfrm>
            <a:off x="1398588" y="228600"/>
            <a:ext cx="6667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Basic High-Pass Filters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11_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648" y="1371600"/>
            <a:ext cx="6394704" cy="4114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101064-E734-4FA1-A587-7F06073B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1514475" y="317500"/>
            <a:ext cx="6424613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+20 &amp; +40 db/Dec HP Filters</a:t>
            </a: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744538" y="5640388"/>
            <a:ext cx="76327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b="1">
                <a:solidFill>
                  <a:schemeClr val="tx2"/>
                </a:solidFill>
              </a:rPr>
              <a:t>What do you observe when you compare with LP topologies?</a:t>
            </a:r>
            <a:endParaRPr lang="en-GB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76710" y="928253"/>
            <a:ext cx="7501365" cy="4876802"/>
            <a:chOff x="807435" y="914398"/>
            <a:chExt cx="7501365" cy="4876802"/>
          </a:xfrm>
        </p:grpSpPr>
        <p:pic>
          <p:nvPicPr>
            <p:cNvPr id="5" name="Picture 4" descr="fig_11_7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435" y="1080655"/>
              <a:ext cx="3736848" cy="4710545"/>
            </a:xfrm>
            <a:prstGeom prst="rect">
              <a:avLst/>
            </a:prstGeom>
          </p:spPr>
        </p:pic>
        <p:pic>
          <p:nvPicPr>
            <p:cNvPr id="6" name="Picture 5" descr="fig_11_8.jpg"/>
            <p:cNvPicPr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914398"/>
              <a:ext cx="3736800" cy="47124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6C364D-7369-40C3-8CFD-EFBCD869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ChangeArrowheads="1"/>
          </p:cNvSpPr>
          <p:nvPr/>
        </p:nvSpPr>
        <p:spPr bwMode="auto">
          <a:xfrm>
            <a:off x="1398588" y="228600"/>
            <a:ext cx="6667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Band-Pass Filters</a:t>
            </a:r>
            <a:endParaRPr lang="en-GB" sz="2800">
              <a:solidFill>
                <a:schemeClr val="tx2"/>
              </a:solidFill>
            </a:endParaRPr>
          </a:p>
        </p:txBody>
      </p:sp>
      <p:sp>
        <p:nvSpPr>
          <p:cNvPr id="38915" name="Text Box 6"/>
          <p:cNvSpPr txBox="1">
            <a:spLocks noChangeArrowheads="1"/>
          </p:cNvSpPr>
          <p:nvPr/>
        </p:nvSpPr>
        <p:spPr bwMode="auto">
          <a:xfrm>
            <a:off x="3135313" y="4700588"/>
            <a:ext cx="2774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2400" b="1"/>
              <a:t>B(andwidth) = f</a:t>
            </a:r>
            <a:r>
              <a:rPr lang="en-GB" sz="2400" b="1" baseline="-25000"/>
              <a:t>h</a:t>
            </a:r>
            <a:r>
              <a:rPr lang="en-GB" sz="2400" b="1"/>
              <a:t>-f</a:t>
            </a:r>
            <a:r>
              <a:rPr lang="en-GB" sz="2400" b="1" baseline="-25000"/>
              <a:t>l</a:t>
            </a:r>
          </a:p>
          <a:p>
            <a:pPr algn="ctr"/>
            <a:r>
              <a:rPr lang="en-GB" sz="2400" b="1"/>
              <a:t>f</a:t>
            </a:r>
            <a:r>
              <a:rPr lang="en-GB" sz="2400" b="1" baseline="-25000"/>
              <a:t>r</a:t>
            </a:r>
            <a:r>
              <a:rPr lang="en-GB" sz="2400" b="1"/>
              <a:t>= </a:t>
            </a:r>
            <a:r>
              <a:rPr lang="en-US" sz="2400" b="1"/>
              <a:t>√ </a:t>
            </a:r>
            <a:r>
              <a:rPr lang="en-GB" sz="2400" b="1"/>
              <a:t>(f</a:t>
            </a:r>
            <a:r>
              <a:rPr lang="en-GB" sz="2400" b="1" baseline="-25000"/>
              <a:t>h</a:t>
            </a:r>
            <a:r>
              <a:rPr lang="en-US" sz="2400" b="1"/>
              <a:t>×f</a:t>
            </a:r>
            <a:r>
              <a:rPr lang="en-US" sz="2400" b="1" baseline="-25000"/>
              <a:t>l</a:t>
            </a:r>
            <a:r>
              <a:rPr lang="en-US" sz="2400" b="1"/>
              <a:t>)</a:t>
            </a:r>
          </a:p>
          <a:p>
            <a:pPr algn="ctr"/>
            <a:r>
              <a:rPr lang="en-US" sz="2400" b="1"/>
              <a:t>Q= f</a:t>
            </a:r>
            <a:r>
              <a:rPr lang="en-US" sz="2400" b="1" baseline="-25000"/>
              <a:t>r</a:t>
            </a:r>
            <a:r>
              <a:rPr lang="en-US" sz="2400" b="1"/>
              <a:t>/B</a:t>
            </a:r>
          </a:p>
        </p:txBody>
      </p:sp>
      <p:pic>
        <p:nvPicPr>
          <p:cNvPr id="5" name="Picture 4" descr="fig_11_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2003513" y="738964"/>
            <a:ext cx="5105123" cy="39715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36602-FA11-4C8E-B741-66496BDC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ChangeArrowheads="1"/>
          </p:cNvSpPr>
          <p:nvPr/>
        </p:nvSpPr>
        <p:spPr bwMode="auto">
          <a:xfrm>
            <a:off x="1398588" y="228600"/>
            <a:ext cx="6667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Elementary Wideband Filter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39939" name="Picture 9" descr="myphoto33.jpg"/>
          <p:cNvPicPr>
            <a:picLocks noChangeAspect="1"/>
          </p:cNvPicPr>
          <p:nvPr/>
        </p:nvPicPr>
        <p:blipFill>
          <a:blip r:embed="rId3" cstate="print">
            <a:lum contrast="37000"/>
          </a:blip>
          <a:srcRect/>
          <a:stretch>
            <a:fillRect/>
          </a:stretch>
        </p:blipFill>
        <p:spPr bwMode="auto">
          <a:xfrm>
            <a:off x="1676400" y="1046163"/>
            <a:ext cx="5761038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0D60E-276D-4118-9FBB-928FB5C8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ChangeArrowheads="1"/>
          </p:cNvSpPr>
          <p:nvPr/>
        </p:nvSpPr>
        <p:spPr bwMode="auto">
          <a:xfrm>
            <a:off x="1398588" y="228600"/>
            <a:ext cx="6667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Elementary Narrowband Filter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" name="Picture 3" descr="fig_11_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60000">
            <a:off x="2373563" y="774192"/>
            <a:ext cx="4535424" cy="53096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8CAD9-3660-4C1B-9C82-40C152F8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ChangeArrowheads="1"/>
          </p:cNvSpPr>
          <p:nvPr/>
        </p:nvSpPr>
        <p:spPr bwMode="auto">
          <a:xfrm>
            <a:off x="1389063" y="168275"/>
            <a:ext cx="6667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Notch Filters</a:t>
            </a:r>
            <a:endParaRPr lang="en-GB" sz="2800">
              <a:solidFill>
                <a:schemeClr val="tx2"/>
              </a:solidFill>
            </a:endParaRPr>
          </a:p>
        </p:txBody>
      </p:sp>
      <p:sp>
        <p:nvSpPr>
          <p:cNvPr id="43011" name="Text Box 6"/>
          <p:cNvSpPr txBox="1">
            <a:spLocks noChangeArrowheads="1"/>
          </p:cNvSpPr>
          <p:nvPr/>
        </p:nvSpPr>
        <p:spPr bwMode="auto">
          <a:xfrm>
            <a:off x="2155825" y="5891213"/>
            <a:ext cx="4872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b="1"/>
              <a:t>Synthesis of a Notch from a BP &amp; an Adder</a:t>
            </a:r>
          </a:p>
        </p:txBody>
      </p:sp>
      <p:pic>
        <p:nvPicPr>
          <p:cNvPr id="5" name="Picture 4" descr="fig_11_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163" y="872836"/>
            <a:ext cx="7800109" cy="46867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507672" y="1052946"/>
            <a:ext cx="1260764" cy="568036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583383" y="1039092"/>
            <a:ext cx="1260764" cy="5680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B9188-4EC0-41C3-9184-C0E1CE0C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/>
          <p:cNvSpPr>
            <a:spLocks noChangeArrowheads="1"/>
          </p:cNvSpPr>
          <p:nvPr/>
        </p:nvSpPr>
        <p:spPr bwMode="auto">
          <a:xfrm>
            <a:off x="319088" y="228600"/>
            <a:ext cx="843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A Simple Phase-Shifter Circuit</a:t>
            </a:r>
            <a:endParaRPr lang="en-GB" sz="2400">
              <a:solidFill>
                <a:schemeClr val="tx2"/>
              </a:solidFill>
            </a:endParaRPr>
          </a:p>
        </p:txBody>
      </p:sp>
      <p:pic>
        <p:nvPicPr>
          <p:cNvPr id="4" name="Picture 3" descr="fig_5_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60000">
            <a:off x="2653617" y="913880"/>
            <a:ext cx="4305635" cy="55569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5D093-4C8F-4776-B827-D694E12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ChangeArrowheads="1"/>
          </p:cNvSpPr>
          <p:nvPr/>
        </p:nvSpPr>
        <p:spPr bwMode="auto">
          <a:xfrm>
            <a:off x="677863" y="3127375"/>
            <a:ext cx="7650162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>
                <a:solidFill>
                  <a:schemeClr val="tx2"/>
                </a:solidFill>
              </a:rPr>
              <a:t>A bit of Basic Theory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08A64-553C-4122-8A4C-83C77C12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ChangeArrowheads="1"/>
          </p:cNvSpPr>
          <p:nvPr/>
        </p:nvSpPr>
        <p:spPr bwMode="auto">
          <a:xfrm>
            <a:off x="611188" y="228600"/>
            <a:ext cx="74549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A bit of theory: The Approximation Problem</a:t>
            </a:r>
            <a:endParaRPr lang="en-GB" sz="2400">
              <a:solidFill>
                <a:schemeClr val="tx2"/>
              </a:solidFill>
            </a:endParaRPr>
          </a:p>
        </p:txBody>
      </p:sp>
      <p:sp>
        <p:nvSpPr>
          <p:cNvPr id="47107" name="Text Box 5"/>
          <p:cNvSpPr txBox="1">
            <a:spLocks noChangeArrowheads="1"/>
          </p:cNvSpPr>
          <p:nvPr/>
        </p:nvSpPr>
        <p:spPr bwMode="auto">
          <a:xfrm>
            <a:off x="304800" y="1112838"/>
            <a:ext cx="8516938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GB"/>
              <a:t>The specifications of a filter are usually given in terms of LOSS </a:t>
            </a:r>
          </a:p>
          <a:p>
            <a:r>
              <a:rPr lang="en-GB"/>
              <a:t>  requirements in the stopband and the passband</a:t>
            </a:r>
          </a:p>
          <a:p>
            <a:pPr>
              <a:buFontTx/>
              <a:buChar char="•"/>
            </a:pPr>
            <a:endParaRPr lang="en-GB"/>
          </a:p>
          <a:p>
            <a:pPr>
              <a:buFontTx/>
              <a:buChar char="•"/>
            </a:pPr>
            <a:r>
              <a:rPr lang="en-GB"/>
              <a:t>The APPROXIMATION PROBLEM consists of finding/defining a function of</a:t>
            </a:r>
          </a:p>
          <a:p>
            <a:r>
              <a:rPr lang="en-GB"/>
              <a:t>  frequency whose LOSS lies within the targeted/permitted regions</a:t>
            </a:r>
          </a:p>
          <a:p>
            <a:pPr>
              <a:buFontTx/>
              <a:buChar char="•"/>
            </a:pPr>
            <a:endParaRPr lang="en-GB"/>
          </a:p>
          <a:p>
            <a:pPr>
              <a:buFontTx/>
              <a:buChar char="•"/>
            </a:pPr>
            <a:r>
              <a:rPr lang="en-GB"/>
              <a:t>The function – obviously – needs to be realisable by means of passive </a:t>
            </a:r>
          </a:p>
          <a:p>
            <a:r>
              <a:rPr lang="en-GB"/>
              <a:t>  and/or active components.</a:t>
            </a:r>
          </a:p>
          <a:p>
            <a:pPr>
              <a:buFontTx/>
              <a:buChar char="•"/>
            </a:pPr>
            <a:endParaRPr lang="en-GB"/>
          </a:p>
          <a:p>
            <a:pPr>
              <a:buFontTx/>
              <a:buChar char="•"/>
            </a:pPr>
            <a:r>
              <a:rPr lang="en-GB"/>
              <a:t>The most widely used approximation functions are the </a:t>
            </a:r>
          </a:p>
          <a:p>
            <a:r>
              <a:rPr lang="en-GB"/>
              <a:t>  Butterworth, Chebychev, Elliptic (or Cauer) &amp; Bessel ones.</a:t>
            </a:r>
          </a:p>
          <a:p>
            <a:pPr>
              <a:buFontTx/>
              <a:buChar char="•"/>
            </a:pPr>
            <a:endParaRPr lang="en-GB"/>
          </a:p>
          <a:p>
            <a:pPr>
              <a:buFontTx/>
              <a:buChar char="•"/>
            </a:pPr>
            <a:r>
              <a:rPr lang="en-GB"/>
              <a:t>Loss = |H(j</a:t>
            </a:r>
            <a:r>
              <a:rPr lang="el-GR"/>
              <a:t>ω</a:t>
            </a:r>
            <a:r>
              <a:rPr lang="en-GB"/>
              <a:t>)|</a:t>
            </a:r>
            <a:r>
              <a:rPr lang="en-GB" baseline="30000"/>
              <a:t>2</a:t>
            </a:r>
            <a:r>
              <a:rPr lang="en-GB"/>
              <a:t> = |Vin(j</a:t>
            </a:r>
            <a:r>
              <a:rPr lang="el-GR"/>
              <a:t>ω</a:t>
            </a:r>
            <a:r>
              <a:rPr lang="en-GB"/>
              <a:t>)/Vout(j</a:t>
            </a:r>
            <a:r>
              <a:rPr lang="el-GR"/>
              <a:t>ω</a:t>
            </a:r>
            <a:r>
              <a:rPr lang="en-GB"/>
              <a:t>)|</a:t>
            </a:r>
            <a:r>
              <a:rPr lang="en-GB" baseline="30000"/>
              <a:t>2 </a:t>
            </a:r>
            <a:r>
              <a:rPr lang="en-GB"/>
              <a:t>= 1+ |K(j</a:t>
            </a:r>
            <a:r>
              <a:rPr lang="el-GR"/>
              <a:t>ω</a:t>
            </a:r>
            <a:r>
              <a:rPr lang="en-GB"/>
              <a:t>)|</a:t>
            </a:r>
            <a:r>
              <a:rPr lang="en-GB" baseline="30000"/>
              <a:t>2 </a:t>
            </a:r>
            <a:r>
              <a:rPr lang="en-GB"/>
              <a:t>= a</a:t>
            </a:r>
            <a:r>
              <a:rPr lang="en-GB" baseline="-25000"/>
              <a:t>0</a:t>
            </a:r>
            <a:r>
              <a:rPr lang="en-GB"/>
              <a:t>+(a</a:t>
            </a:r>
            <a:r>
              <a:rPr lang="en-GB" baseline="-25000"/>
              <a:t>1 </a:t>
            </a:r>
            <a:r>
              <a:rPr lang="en-GB"/>
              <a:t>s)+(a</a:t>
            </a:r>
            <a:r>
              <a:rPr lang="en-GB" baseline="-25000"/>
              <a:t>2</a:t>
            </a:r>
            <a:r>
              <a:rPr lang="en-GB"/>
              <a:t> s</a:t>
            </a:r>
            <a:r>
              <a:rPr lang="en-GB" baseline="30000"/>
              <a:t>2</a:t>
            </a:r>
            <a:r>
              <a:rPr lang="en-GB"/>
              <a:t>)+….+(a</a:t>
            </a:r>
            <a:r>
              <a:rPr lang="en-GB" baseline="-25000"/>
              <a:t>n</a:t>
            </a:r>
            <a:r>
              <a:rPr lang="en-GB"/>
              <a:t>s</a:t>
            </a:r>
            <a:r>
              <a:rPr lang="en-GB" baseline="30000"/>
              <a:t>n</a:t>
            </a:r>
            <a:r>
              <a:rPr lang="en-GB"/>
              <a:t>)</a:t>
            </a:r>
          </a:p>
          <a:p>
            <a:pPr>
              <a:buFontTx/>
              <a:buChar char="•"/>
            </a:pPr>
            <a:endParaRPr lang="en-GB"/>
          </a:p>
          <a:p>
            <a:pPr>
              <a:buFontTx/>
              <a:buChar char="•"/>
            </a:pPr>
            <a:r>
              <a:rPr lang="en-GB"/>
              <a:t>The K(j</a:t>
            </a:r>
            <a:r>
              <a:rPr lang="el-GR"/>
              <a:t>ω</a:t>
            </a:r>
            <a:r>
              <a:rPr lang="en-GB"/>
              <a:t>) function must be such (in other words the a</a:t>
            </a:r>
            <a:r>
              <a:rPr lang="en-GB" baseline="-25000"/>
              <a:t>n </a:t>
            </a:r>
            <a:r>
              <a:rPr lang="en-GB"/>
              <a:t>coefficients must be such) that its value is close to 1 in the passband (no loss) but during the transition from the passband to the stopband its value increases (more loss) in a manner such that the filter specifications are satisfied.</a:t>
            </a:r>
            <a:endParaRPr lang="el-G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43FFB-2ADF-425D-AE90-7D42527F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ChangeArrowheads="1"/>
          </p:cNvSpPr>
          <p:nvPr/>
        </p:nvSpPr>
        <p:spPr bwMode="auto">
          <a:xfrm>
            <a:off x="1398588" y="228600"/>
            <a:ext cx="6667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Loss Graphs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48131" name="Picture 13" descr="myphoto3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075" y="974725"/>
            <a:ext cx="7650163" cy="52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3441C7-51EB-4FDD-A819-AA749086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1"/>
            <a:ext cx="9144000" cy="71628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2000" b="1" i="0" dirty="0">
                <a:solidFill>
                  <a:schemeClr val="bg1"/>
                </a:solidFill>
              </a:rPr>
              <a:t>Bioinstrumentation Example III: Next Generation TBI Instrument: </a:t>
            </a:r>
          </a:p>
          <a:p>
            <a:pPr algn="ctr"/>
            <a:r>
              <a:rPr lang="en-GB" sz="2000" b="1" i="0" dirty="0">
                <a:solidFill>
                  <a:schemeClr val="bg1"/>
                </a:solidFill>
              </a:rPr>
              <a:t>Twin Wireless </a:t>
            </a:r>
            <a:r>
              <a:rPr lang="en-GB" sz="2000" b="1" i="0" dirty="0" err="1">
                <a:solidFill>
                  <a:schemeClr val="bg1"/>
                </a:solidFill>
              </a:rPr>
              <a:t>Neuroelectrochemical</a:t>
            </a:r>
            <a:r>
              <a:rPr lang="en-GB" sz="2000" b="1" i="0" dirty="0">
                <a:solidFill>
                  <a:schemeClr val="bg1"/>
                </a:solidFill>
              </a:rPr>
              <a:t> Monitoring</a:t>
            </a:r>
            <a:endParaRPr lang="en-GB" sz="2000" b="1" i="0" baseline="30000" dirty="0">
              <a:solidFill>
                <a:schemeClr val="bg1"/>
              </a:solidFill>
            </a:endParaRP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134600" y="-4724400"/>
            <a:ext cx="5882640" cy="32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2014-07-24 14.27.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796290"/>
            <a:ext cx="4267200" cy="2571750"/>
          </a:xfrm>
          <a:prstGeom prst="rect">
            <a:avLst/>
          </a:prstGeom>
        </p:spPr>
      </p:pic>
      <p:pic>
        <p:nvPicPr>
          <p:cNvPr id="9" name="Picture 8" descr="2014-07-24 14.29.0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3489960"/>
            <a:ext cx="4251960" cy="2819400"/>
          </a:xfrm>
          <a:prstGeom prst="rect">
            <a:avLst/>
          </a:prstGeom>
        </p:spPr>
      </p:pic>
      <p:pic>
        <p:nvPicPr>
          <p:cNvPr id="10" name="Picture 9" descr="2014-07-24 14.29.4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7720" y="842010"/>
            <a:ext cx="4450080" cy="24498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03470" y="3547110"/>
            <a:ext cx="36856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/>
              <a:t>6 </a:t>
            </a:r>
            <a:r>
              <a:rPr lang="en-GB" b="1" i="0" dirty="0" err="1"/>
              <a:t>EcoG</a:t>
            </a:r>
            <a:r>
              <a:rPr lang="en-GB" b="1" i="0" dirty="0"/>
              <a:t>/</a:t>
            </a:r>
            <a:r>
              <a:rPr lang="en-GB" b="1" i="0" dirty="0" err="1"/>
              <a:t>Potentiometry</a:t>
            </a:r>
            <a:r>
              <a:rPr lang="en-GB" b="1" i="0" dirty="0"/>
              <a:t> channels</a:t>
            </a:r>
          </a:p>
          <a:p>
            <a:endParaRPr lang="en-GB" b="1" i="0" dirty="0"/>
          </a:p>
          <a:p>
            <a:r>
              <a:rPr lang="en-GB" b="1" i="0" dirty="0"/>
              <a:t>4 </a:t>
            </a:r>
            <a:r>
              <a:rPr lang="en-GB" b="1" i="0" dirty="0" err="1"/>
              <a:t>Amperometry</a:t>
            </a:r>
            <a:r>
              <a:rPr lang="en-GB" b="1" i="0" dirty="0"/>
              <a:t> channels </a:t>
            </a:r>
          </a:p>
          <a:p>
            <a:r>
              <a:rPr lang="en-GB" b="1" i="0" dirty="0"/>
              <a:t>(2xDDC plus 2x I-to-V)</a:t>
            </a:r>
          </a:p>
          <a:p>
            <a:endParaRPr lang="en-GB" b="1" i="0" dirty="0"/>
          </a:p>
          <a:p>
            <a:r>
              <a:rPr lang="en-GB" b="1" i="0" dirty="0"/>
              <a:t>AT86RF231 radio chip</a:t>
            </a:r>
          </a:p>
          <a:p>
            <a:r>
              <a:rPr lang="en-GB" b="1" i="0" dirty="0"/>
              <a:t>(2.45GHz; </a:t>
            </a:r>
            <a:r>
              <a:rPr lang="en-GB" b="1" i="0" dirty="0" err="1"/>
              <a:t>bita</a:t>
            </a:r>
            <a:r>
              <a:rPr lang="en-GB" b="1" i="0" dirty="0"/>
              <a:t> rate: 0.25-2Mbps)</a:t>
            </a:r>
          </a:p>
          <a:p>
            <a:endParaRPr lang="en-GB" b="1" i="0" dirty="0"/>
          </a:p>
          <a:p>
            <a:r>
              <a:rPr lang="en-GB" b="1" i="0" dirty="0"/>
              <a:t>EFM01-CESYS FPGA module</a:t>
            </a:r>
          </a:p>
          <a:p>
            <a:r>
              <a:rPr lang="en-GB" b="1" i="0" dirty="0"/>
              <a:t>(Spartan3e – XC3S500E)</a:t>
            </a:r>
          </a:p>
          <a:p>
            <a:endParaRPr lang="en-GB" b="1" i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C2F51-287B-4E45-867C-6BAAFA48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ChangeArrowheads="1"/>
          </p:cNvSpPr>
          <p:nvPr/>
        </p:nvSpPr>
        <p:spPr bwMode="auto">
          <a:xfrm>
            <a:off x="677863" y="3127375"/>
            <a:ext cx="7650162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>
                <a:solidFill>
                  <a:schemeClr val="tx2"/>
                </a:solidFill>
              </a:rPr>
              <a:t>Higher Order Filters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FF622-6DA3-4968-9593-F4356297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/>
          <p:cNvSpPr>
            <a:spLocks noChangeArrowheads="1"/>
          </p:cNvSpPr>
          <p:nvPr/>
        </p:nvSpPr>
        <p:spPr bwMode="auto">
          <a:xfrm>
            <a:off x="687388" y="228600"/>
            <a:ext cx="77470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Increasing the order of a </a:t>
            </a:r>
          </a:p>
          <a:p>
            <a:pPr algn="ctr"/>
            <a:r>
              <a:rPr lang="en-GB" sz="2800" b="1" u="sng">
                <a:solidFill>
                  <a:schemeClr val="tx2"/>
                </a:solidFill>
              </a:rPr>
              <a:t>LP filter increases its roll-off </a:t>
            </a:r>
            <a:r>
              <a:rPr lang="en-GB" sz="2800" b="1">
                <a:solidFill>
                  <a:schemeClr val="tx2"/>
                </a:solidFill>
              </a:rPr>
              <a:t>)</a:t>
            </a:r>
            <a:r>
              <a:rPr lang="en-GB" sz="2800" b="1" u="sng">
                <a:solidFill>
                  <a:schemeClr val="tx2"/>
                </a:solidFill>
              </a:rPr>
              <a:t> </a:t>
            </a:r>
            <a:endParaRPr lang="en-GB" sz="2800">
              <a:solidFill>
                <a:schemeClr val="tx2"/>
              </a:solidFill>
            </a:endParaRP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600" y="1776413"/>
            <a:ext cx="3660775" cy="346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8638" y="1816100"/>
            <a:ext cx="3690937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1736725" y="5418138"/>
            <a:ext cx="1365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Butterworth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5813425" y="5456238"/>
            <a:ext cx="13398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Chebychev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9B0B86-00C6-4B81-83B9-01E35188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ChangeArrowheads="1"/>
          </p:cNvSpPr>
          <p:nvPr/>
        </p:nvSpPr>
        <p:spPr bwMode="auto">
          <a:xfrm>
            <a:off x="446088" y="215900"/>
            <a:ext cx="75692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000" b="1" u="sng">
                <a:solidFill>
                  <a:schemeClr val="tx2"/>
                </a:solidFill>
              </a:rPr>
              <a:t>Effect of Filter Order on Magnitude &amp; Phase</a:t>
            </a:r>
            <a:endParaRPr lang="en-GB" sz="200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9003" y="754516"/>
            <a:ext cx="8812306" cy="5623290"/>
            <a:chOff x="289003" y="754516"/>
            <a:chExt cx="8812306" cy="5623290"/>
          </a:xfrm>
        </p:grpSpPr>
        <p:pic>
          <p:nvPicPr>
            <p:cNvPr id="4" name="Picture 3" descr="fig_11_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003" y="754516"/>
              <a:ext cx="4449249" cy="2944648"/>
            </a:xfrm>
            <a:prstGeom prst="rect">
              <a:avLst/>
            </a:prstGeom>
          </p:spPr>
        </p:pic>
        <p:pic>
          <p:nvPicPr>
            <p:cNvPr id="5" name="Picture 4" descr="table_11_3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306" y="3750686"/>
              <a:ext cx="4455509" cy="2627120"/>
            </a:xfrm>
            <a:prstGeom prst="rect">
              <a:avLst/>
            </a:prstGeom>
          </p:spPr>
        </p:pic>
        <p:pic>
          <p:nvPicPr>
            <p:cNvPr id="6" name="Picture 5" descr="table_11_4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4582595" y="3712532"/>
              <a:ext cx="4518714" cy="262687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16B7B1-4C8A-4856-AF57-FED177E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ChangeArrowheads="1"/>
          </p:cNvSpPr>
          <p:nvPr/>
        </p:nvSpPr>
        <p:spPr bwMode="auto">
          <a:xfrm>
            <a:off x="177800" y="266700"/>
            <a:ext cx="8650288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Loss, Delay &amp; Step Response of 4</a:t>
            </a:r>
            <a:r>
              <a:rPr lang="en-GB" sz="2400" b="1" u="sng" baseline="30000">
                <a:solidFill>
                  <a:schemeClr val="tx2"/>
                </a:solidFill>
              </a:rPr>
              <a:t>th</a:t>
            </a:r>
            <a:r>
              <a:rPr lang="en-GB" sz="2400" b="1" u="sng">
                <a:solidFill>
                  <a:schemeClr val="tx2"/>
                </a:solidFill>
              </a:rPr>
              <a:t>-order LP Butterworth</a:t>
            </a:r>
            <a:endParaRPr lang="en-GB" sz="2400">
              <a:solidFill>
                <a:schemeClr val="tx2"/>
              </a:solidFill>
            </a:endParaRPr>
          </a:p>
        </p:txBody>
      </p:sp>
      <p:pic>
        <p:nvPicPr>
          <p:cNvPr id="52227" name="Picture 3" descr="myphoto39.jpg"/>
          <p:cNvPicPr>
            <a:picLocks noChangeAspect="1"/>
          </p:cNvPicPr>
          <p:nvPr/>
        </p:nvPicPr>
        <p:blipFill>
          <a:blip r:embed="rId2" cstate="print">
            <a:lum contrast="10000"/>
          </a:blip>
          <a:srcRect l="1340" t="1378"/>
          <a:stretch>
            <a:fillRect/>
          </a:stretch>
        </p:blipFill>
        <p:spPr bwMode="auto">
          <a:xfrm>
            <a:off x="1946275" y="1111250"/>
            <a:ext cx="5302250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D62400-887E-403B-B466-95EF23C6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ChangeArrowheads="1"/>
          </p:cNvSpPr>
          <p:nvPr/>
        </p:nvSpPr>
        <p:spPr bwMode="auto">
          <a:xfrm>
            <a:off x="319088" y="228600"/>
            <a:ext cx="843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Loss, Delay &amp; Step Response of 4</a:t>
            </a:r>
            <a:r>
              <a:rPr lang="en-GB" sz="2400" b="1" u="sng" baseline="30000">
                <a:solidFill>
                  <a:schemeClr val="tx2"/>
                </a:solidFill>
              </a:rPr>
              <a:t>th</a:t>
            </a:r>
            <a:r>
              <a:rPr lang="en-GB" sz="2400" b="1" u="sng">
                <a:solidFill>
                  <a:schemeClr val="tx2"/>
                </a:solidFill>
              </a:rPr>
              <a:t>-order LP Chebychev</a:t>
            </a:r>
            <a:endParaRPr lang="en-GB" sz="2400">
              <a:solidFill>
                <a:schemeClr val="tx2"/>
              </a:solidFill>
            </a:endParaRPr>
          </a:p>
        </p:txBody>
      </p:sp>
      <p:pic>
        <p:nvPicPr>
          <p:cNvPr id="53251" name="Picture 3" descr="myphoto4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613" y="1120775"/>
            <a:ext cx="5510212" cy="510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6FCFD-5AC4-459A-95AC-769FE222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ChangeArrowheads="1"/>
          </p:cNvSpPr>
          <p:nvPr/>
        </p:nvSpPr>
        <p:spPr bwMode="auto">
          <a:xfrm>
            <a:off x="319088" y="228600"/>
            <a:ext cx="843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Loss, Delay &amp; Step Response of 4</a:t>
            </a:r>
            <a:r>
              <a:rPr lang="en-GB" sz="2400" b="1" u="sng" baseline="30000">
                <a:solidFill>
                  <a:schemeClr val="tx2"/>
                </a:solidFill>
              </a:rPr>
              <a:t>th</a:t>
            </a:r>
            <a:r>
              <a:rPr lang="en-GB" sz="2400" b="1" u="sng">
                <a:solidFill>
                  <a:schemeClr val="tx2"/>
                </a:solidFill>
              </a:rPr>
              <a:t>-order LP Bessel</a:t>
            </a:r>
            <a:endParaRPr lang="en-GB" sz="2400">
              <a:solidFill>
                <a:schemeClr val="tx2"/>
              </a:solidFill>
            </a:endParaRPr>
          </a:p>
        </p:txBody>
      </p:sp>
      <p:pic>
        <p:nvPicPr>
          <p:cNvPr id="54275" name="Picture 5" descr="myphoto41.jpg"/>
          <p:cNvPicPr>
            <a:picLocks noChangeAspect="1"/>
          </p:cNvPicPr>
          <p:nvPr/>
        </p:nvPicPr>
        <p:blipFill>
          <a:blip r:embed="rId2" cstate="print">
            <a:lum contrast="10000"/>
          </a:blip>
          <a:srcRect l="739" t="952"/>
          <a:stretch>
            <a:fillRect/>
          </a:stretch>
        </p:blipFill>
        <p:spPr bwMode="auto">
          <a:xfrm>
            <a:off x="1158875" y="1166813"/>
            <a:ext cx="6837363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2BEF-5F24-4742-92C6-51038E7A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0875" y="4133850"/>
            <a:ext cx="2955925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319088" y="228600"/>
            <a:ext cx="843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 dirty="0">
                <a:solidFill>
                  <a:schemeClr val="tx2"/>
                </a:solidFill>
              </a:rPr>
              <a:t>Comparative 4</a:t>
            </a:r>
            <a:r>
              <a:rPr lang="en-GB" sz="2400" b="1" u="sng" baseline="30000" dirty="0">
                <a:solidFill>
                  <a:schemeClr val="tx2"/>
                </a:solidFill>
              </a:rPr>
              <a:t>th</a:t>
            </a:r>
            <a:r>
              <a:rPr lang="en-GB" sz="2400" b="1" u="sng" dirty="0">
                <a:solidFill>
                  <a:schemeClr val="tx2"/>
                </a:solidFill>
              </a:rPr>
              <a:t>-order Responses</a:t>
            </a: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838" y="923925"/>
            <a:ext cx="3729037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914400"/>
            <a:ext cx="3789362" cy="319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83D1A-B6D2-4F1D-B5CE-0C845255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417320" y="152400"/>
            <a:ext cx="629412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 dirty="0">
                <a:solidFill>
                  <a:schemeClr val="tx2"/>
                </a:solidFill>
              </a:rPr>
              <a:t>Comparative 8-pole Responses</a:t>
            </a:r>
            <a:endParaRPr lang="en-GB" sz="2400" dirty="0">
              <a:solidFill>
                <a:schemeClr val="tx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05000" y="594361"/>
            <a:ext cx="5303519" cy="6050280"/>
            <a:chOff x="1905000" y="594361"/>
            <a:chExt cx="5303519" cy="605028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5000" y="594361"/>
              <a:ext cx="5303519" cy="6050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>
            <a:xfrm>
              <a:off x="2881745" y="3103419"/>
              <a:ext cx="872837" cy="18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01636" y="6019800"/>
              <a:ext cx="872837" cy="18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F3342-9199-46C1-A7BE-6AFFAC0C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987814" y="152400"/>
            <a:ext cx="7158645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 dirty="0">
                <a:solidFill>
                  <a:schemeClr val="tx2"/>
                </a:solidFill>
              </a:rPr>
              <a:t>Comparative Step Responses (various orders) </a:t>
            </a: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12118" y="764227"/>
            <a:ext cx="4633738" cy="279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540000">
            <a:off x="4714414" y="761512"/>
            <a:ext cx="4035192" cy="282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5268" y="3657588"/>
            <a:ext cx="4429235" cy="271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704106" y="2424554"/>
            <a:ext cx="2466109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Butterworth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985160" y="2500737"/>
            <a:ext cx="2757051" cy="43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1600" b="1" dirty="0" err="1">
                <a:solidFill>
                  <a:schemeClr val="tx2"/>
                </a:solidFill>
              </a:rPr>
              <a:t>Chebychev</a:t>
            </a:r>
            <a:r>
              <a:rPr lang="en-GB" sz="1600" b="1" dirty="0">
                <a:solidFill>
                  <a:schemeClr val="tx2"/>
                </a:solidFill>
              </a:rPr>
              <a:t>  (1 dB-ripple)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657601" y="6324608"/>
            <a:ext cx="1828799" cy="39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Bessel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76B0E7-1A9A-467D-8E8C-58D891DD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4"/>
          <p:cNvSpPr txBox="1">
            <a:spLocks noChangeArrowheads="1"/>
          </p:cNvSpPr>
          <p:nvPr/>
        </p:nvSpPr>
        <p:spPr bwMode="auto">
          <a:xfrm>
            <a:off x="2454275" y="288925"/>
            <a:ext cx="4441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b="1" u="sng"/>
              <a:t>Basic Filter Design &amp; Realisation Flow </a:t>
            </a:r>
          </a:p>
        </p:txBody>
      </p:sp>
      <p:grpSp>
        <p:nvGrpSpPr>
          <p:cNvPr id="57347" name="Group 41"/>
          <p:cNvGrpSpPr>
            <a:grpSpLocks/>
          </p:cNvGrpSpPr>
          <p:nvPr/>
        </p:nvGrpSpPr>
        <p:grpSpPr bwMode="auto">
          <a:xfrm>
            <a:off x="288925" y="1044575"/>
            <a:ext cx="8305800" cy="5497513"/>
            <a:chOff x="99060" y="1043940"/>
            <a:chExt cx="8305800" cy="5497592"/>
          </a:xfrm>
        </p:grpSpPr>
        <p:grpSp>
          <p:nvGrpSpPr>
            <p:cNvPr id="57348" name="Group 9"/>
            <p:cNvGrpSpPr>
              <a:grpSpLocks/>
            </p:cNvGrpSpPr>
            <p:nvPr/>
          </p:nvGrpSpPr>
          <p:grpSpPr bwMode="auto">
            <a:xfrm>
              <a:off x="590869" y="1150620"/>
              <a:ext cx="1557972" cy="1541050"/>
              <a:chOff x="468949" y="1455420"/>
              <a:chExt cx="1557972" cy="1541050"/>
            </a:xfrm>
          </p:grpSpPr>
          <p:pic>
            <p:nvPicPr>
              <p:cNvPr id="57379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8949" y="1944054"/>
                <a:ext cx="1557972" cy="1052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380" name="TextBox 5"/>
              <p:cNvSpPr txBox="1">
                <a:spLocks noChangeArrowheads="1"/>
              </p:cNvSpPr>
              <p:nvPr/>
            </p:nvSpPr>
            <p:spPr bwMode="auto">
              <a:xfrm>
                <a:off x="800100" y="1455420"/>
                <a:ext cx="86433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b="1"/>
                  <a:t>Specs</a:t>
                </a:r>
              </a:p>
            </p:txBody>
          </p:sp>
        </p:grpSp>
        <p:grpSp>
          <p:nvGrpSpPr>
            <p:cNvPr id="57349" name="Group 36"/>
            <p:cNvGrpSpPr>
              <a:grpSpLocks/>
            </p:cNvGrpSpPr>
            <p:nvPr/>
          </p:nvGrpSpPr>
          <p:grpSpPr bwMode="auto">
            <a:xfrm>
              <a:off x="99060" y="3680460"/>
              <a:ext cx="2422841" cy="2590800"/>
              <a:chOff x="99060" y="3680460"/>
              <a:chExt cx="2422841" cy="2590800"/>
            </a:xfrm>
          </p:grpSpPr>
          <p:pic>
            <p:nvPicPr>
              <p:cNvPr id="57377" name="Picture 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060" y="4919980"/>
                <a:ext cx="2422841" cy="1351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378" name="TextBox 6"/>
              <p:cNvSpPr txBox="1">
                <a:spLocks noChangeArrowheads="1"/>
              </p:cNvSpPr>
              <p:nvPr/>
            </p:nvSpPr>
            <p:spPr bwMode="auto">
              <a:xfrm>
                <a:off x="304671" y="3680460"/>
                <a:ext cx="2133918" cy="123110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GB" sz="1400" b="1"/>
                  <a:t>Selection of the “correct”</a:t>
                </a:r>
              </a:p>
              <a:p>
                <a:pPr algn="ctr"/>
                <a:r>
                  <a:rPr lang="en-GB" sz="1400" b="1"/>
                  <a:t>ORDER &amp; TYPE</a:t>
                </a:r>
              </a:p>
              <a:p>
                <a:pPr algn="ctr"/>
                <a:r>
                  <a:rPr lang="en-GB" sz="1400" b="1"/>
                  <a:t>Of Transfer Function </a:t>
                </a:r>
              </a:p>
              <a:p>
                <a:pPr algn="ctr"/>
                <a:r>
                  <a:rPr lang="en-GB" sz="1400" b="1"/>
                  <a:t>based on Specs</a:t>
                </a:r>
                <a:r>
                  <a:rPr lang="en-GB" b="1"/>
                  <a:t> </a:t>
                </a:r>
              </a:p>
            </p:txBody>
          </p:sp>
        </p:grpSp>
        <p:sp>
          <p:nvSpPr>
            <p:cNvPr id="57350" name="TextBox 7"/>
            <p:cNvSpPr txBox="1">
              <a:spLocks noChangeArrowheads="1"/>
            </p:cNvSpPr>
            <p:nvPr/>
          </p:nvSpPr>
          <p:spPr bwMode="auto">
            <a:xfrm>
              <a:off x="4465320" y="1043940"/>
              <a:ext cx="3825240" cy="7386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400" b="1"/>
                <a:t>Realisation </a:t>
              </a:r>
            </a:p>
            <a:p>
              <a:pPr algn="ctr"/>
              <a:r>
                <a:rPr lang="en-GB" sz="1400" b="1"/>
                <a:t>Of </a:t>
              </a:r>
            </a:p>
            <a:p>
              <a:pPr algn="ctr"/>
              <a:r>
                <a:rPr lang="en-GB" sz="1400" b="1"/>
                <a:t>Selected  Transfer Function</a:t>
              </a:r>
            </a:p>
          </p:txBody>
        </p:sp>
        <p:grpSp>
          <p:nvGrpSpPr>
            <p:cNvPr id="57351" name="Group 22"/>
            <p:cNvGrpSpPr>
              <a:grpSpLocks/>
            </p:cNvGrpSpPr>
            <p:nvPr/>
          </p:nvGrpSpPr>
          <p:grpSpPr bwMode="auto">
            <a:xfrm>
              <a:off x="4480560" y="3954780"/>
              <a:ext cx="3924300" cy="2133600"/>
              <a:chOff x="2948940" y="4160520"/>
              <a:chExt cx="4640580" cy="2545080"/>
            </a:xfrm>
          </p:grpSpPr>
          <p:grpSp>
            <p:nvGrpSpPr>
              <p:cNvPr id="57373" name="Group 20"/>
              <p:cNvGrpSpPr>
                <a:grpSpLocks/>
              </p:cNvGrpSpPr>
              <p:nvPr/>
            </p:nvGrpSpPr>
            <p:grpSpPr bwMode="auto">
              <a:xfrm>
                <a:off x="3143250" y="4232910"/>
                <a:ext cx="4331970" cy="2373630"/>
                <a:chOff x="3143250" y="4232910"/>
                <a:chExt cx="4331970" cy="2373630"/>
              </a:xfrm>
            </p:grpSpPr>
            <p:pic>
              <p:nvPicPr>
                <p:cNvPr id="57375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670935" y="4232910"/>
                  <a:ext cx="3179445" cy="857250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57376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143250" y="5166360"/>
                  <a:ext cx="4331970" cy="1440180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</p:pic>
          </p:grpSp>
          <p:sp>
            <p:nvSpPr>
              <p:cNvPr id="22" name="Rectangle 21"/>
              <p:cNvSpPr/>
              <p:nvPr/>
            </p:nvSpPr>
            <p:spPr>
              <a:xfrm>
                <a:off x="2948940" y="4161328"/>
                <a:ext cx="4640580" cy="254511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grpSp>
          <p:nvGrpSpPr>
            <p:cNvPr id="57352" name="Group 24"/>
            <p:cNvGrpSpPr>
              <a:grpSpLocks/>
            </p:cNvGrpSpPr>
            <p:nvPr/>
          </p:nvGrpSpPr>
          <p:grpSpPr bwMode="auto">
            <a:xfrm>
              <a:off x="4442460" y="1958340"/>
              <a:ext cx="3916680" cy="1280160"/>
              <a:chOff x="3040380" y="2857500"/>
              <a:chExt cx="3939540" cy="1287780"/>
            </a:xfrm>
          </p:grpSpPr>
          <p:grpSp>
            <p:nvGrpSpPr>
              <p:cNvPr id="57366" name="Group 16"/>
              <p:cNvGrpSpPr>
                <a:grpSpLocks/>
              </p:cNvGrpSpPr>
              <p:nvPr/>
            </p:nvGrpSpPr>
            <p:grpSpPr bwMode="auto">
              <a:xfrm>
                <a:off x="3116580" y="2918460"/>
                <a:ext cx="3855720" cy="1214346"/>
                <a:chOff x="3116580" y="2918460"/>
                <a:chExt cx="3855720" cy="1214346"/>
              </a:xfrm>
            </p:grpSpPr>
            <p:pic>
              <p:nvPicPr>
                <p:cNvPr id="57368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lum bright="-6000" contrast="30000"/>
                </a:blip>
                <a:srcRect l="2229" b="42856"/>
                <a:stretch>
                  <a:fillRect/>
                </a:stretch>
              </p:blipFill>
              <p:spPr bwMode="auto">
                <a:xfrm>
                  <a:off x="3182389" y="3009899"/>
                  <a:ext cx="3789911" cy="11229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3117025" y="2918198"/>
                  <a:ext cx="1081011" cy="1157805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4221986" y="2918198"/>
                  <a:ext cx="959657" cy="1157805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203998" y="2918198"/>
                  <a:ext cx="959656" cy="1157805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187606" y="2918198"/>
                  <a:ext cx="737706" cy="1157805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/>
                </a:p>
              </p:txBody>
            </p:sp>
          </p:grpSp>
          <p:sp>
            <p:nvSpPr>
              <p:cNvPr id="24" name="Rectangle 23"/>
              <p:cNvSpPr/>
              <p:nvPr/>
            </p:nvSpPr>
            <p:spPr>
              <a:xfrm>
                <a:off x="3040380" y="2857513"/>
                <a:ext cx="3939221" cy="1287159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sp>
          <p:nvSpPr>
            <p:cNvPr id="57353" name="TextBox 26"/>
            <p:cNvSpPr txBox="1">
              <a:spLocks noChangeArrowheads="1"/>
            </p:cNvSpPr>
            <p:nvPr/>
          </p:nvSpPr>
          <p:spPr bwMode="auto">
            <a:xfrm>
              <a:off x="5295900" y="3238500"/>
              <a:ext cx="23006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Cascade Realisation</a:t>
              </a:r>
            </a:p>
          </p:txBody>
        </p:sp>
        <p:sp>
          <p:nvSpPr>
            <p:cNvPr id="57354" name="TextBox 27"/>
            <p:cNvSpPr txBox="1">
              <a:spLocks noChangeArrowheads="1"/>
            </p:cNvSpPr>
            <p:nvPr/>
          </p:nvSpPr>
          <p:spPr bwMode="auto">
            <a:xfrm>
              <a:off x="5486400" y="6172200"/>
              <a:ext cx="21723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Ladder Realisation</a:t>
              </a:r>
            </a:p>
          </p:txBody>
        </p:sp>
        <p:sp>
          <p:nvSpPr>
            <p:cNvPr id="29" name="Down Arrow 28"/>
            <p:cNvSpPr/>
            <p:nvPr/>
          </p:nvSpPr>
          <p:spPr>
            <a:xfrm>
              <a:off x="1127760" y="2888642"/>
              <a:ext cx="312738" cy="692160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1" name="Bent Arrow 30"/>
            <p:cNvSpPr/>
            <p:nvPr/>
          </p:nvSpPr>
          <p:spPr>
            <a:xfrm>
              <a:off x="2254885" y="1089979"/>
              <a:ext cx="457200" cy="2498761"/>
            </a:xfrm>
            <a:prstGeom prst="bent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2" name="Down Arrow 31"/>
            <p:cNvSpPr/>
            <p:nvPr/>
          </p:nvSpPr>
          <p:spPr>
            <a:xfrm rot="16200000">
              <a:off x="3493133" y="369255"/>
              <a:ext cx="244479" cy="1654175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3" name="U-Turn Arrow 32"/>
            <p:cNvSpPr/>
            <p:nvPr/>
          </p:nvSpPr>
          <p:spPr>
            <a:xfrm rot="5400000" flipV="1">
              <a:off x="3472490" y="1690068"/>
              <a:ext cx="1112853" cy="795337"/>
            </a:xfrm>
            <a:prstGeom prst="uturnArrow">
              <a:avLst>
                <a:gd name="adj1" fmla="val 13506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Bent Arrow 33"/>
            <p:cNvSpPr/>
            <p:nvPr/>
          </p:nvSpPr>
          <p:spPr>
            <a:xfrm flipV="1">
              <a:off x="3291523" y="1729750"/>
              <a:ext cx="457200" cy="3436987"/>
            </a:xfrm>
            <a:prstGeom prst="bent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5" name="Bent Arrow 34"/>
            <p:cNvSpPr/>
            <p:nvPr/>
          </p:nvSpPr>
          <p:spPr>
            <a:xfrm rot="5400000" flipV="1">
              <a:off x="3684427" y="963779"/>
              <a:ext cx="320680" cy="1150937"/>
            </a:xfrm>
            <a:prstGeom prst="bent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6" name="Down Arrow 35"/>
            <p:cNvSpPr/>
            <p:nvPr/>
          </p:nvSpPr>
          <p:spPr>
            <a:xfrm rot="16200000">
              <a:off x="3954301" y="4732554"/>
              <a:ext cx="252417" cy="615950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7362" name="TextBox 37"/>
            <p:cNvSpPr txBox="1">
              <a:spLocks noChangeArrowheads="1"/>
            </p:cNvSpPr>
            <p:nvPr/>
          </p:nvSpPr>
          <p:spPr bwMode="auto">
            <a:xfrm>
              <a:off x="792480" y="2994660"/>
              <a:ext cx="4667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(1)</a:t>
              </a:r>
            </a:p>
          </p:txBody>
        </p:sp>
        <p:sp>
          <p:nvSpPr>
            <p:cNvPr id="57363" name="TextBox 38"/>
            <p:cNvSpPr txBox="1">
              <a:spLocks noChangeArrowheads="1"/>
            </p:cNvSpPr>
            <p:nvPr/>
          </p:nvSpPr>
          <p:spPr bwMode="auto">
            <a:xfrm>
              <a:off x="2293620" y="2324100"/>
              <a:ext cx="4667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(2)</a:t>
              </a:r>
            </a:p>
          </p:txBody>
        </p:sp>
        <p:sp>
          <p:nvSpPr>
            <p:cNvPr id="57364" name="TextBox 39"/>
            <p:cNvSpPr txBox="1">
              <a:spLocks noChangeArrowheads="1"/>
            </p:cNvSpPr>
            <p:nvPr/>
          </p:nvSpPr>
          <p:spPr bwMode="auto">
            <a:xfrm>
              <a:off x="3733800" y="1897380"/>
              <a:ext cx="5950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(3a)</a:t>
              </a:r>
            </a:p>
          </p:txBody>
        </p:sp>
        <p:sp>
          <p:nvSpPr>
            <p:cNvPr id="57365" name="TextBox 40"/>
            <p:cNvSpPr txBox="1">
              <a:spLocks noChangeArrowheads="1"/>
            </p:cNvSpPr>
            <p:nvPr/>
          </p:nvSpPr>
          <p:spPr bwMode="auto">
            <a:xfrm>
              <a:off x="3566160" y="4526280"/>
              <a:ext cx="5950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(3b)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05A940-C3A9-4682-A3A1-B53967CB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ChangeArrowheads="1"/>
          </p:cNvSpPr>
          <p:nvPr/>
        </p:nvSpPr>
        <p:spPr bwMode="auto">
          <a:xfrm>
            <a:off x="865188" y="250825"/>
            <a:ext cx="74168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General Purpose Op-Amp</a:t>
            </a:r>
            <a:endParaRPr lang="en-GB" sz="280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9680" y="1331977"/>
            <a:ext cx="8765662" cy="3683370"/>
            <a:chOff x="59680" y="1331977"/>
            <a:chExt cx="8765662" cy="3683370"/>
          </a:xfrm>
        </p:grpSpPr>
        <p:pic>
          <p:nvPicPr>
            <p:cNvPr id="22" name="Picture 21" descr="fig_1_2.jpg"/>
            <p:cNvPicPr>
              <a:picLocks noChangeAspect="1"/>
            </p:cNvPicPr>
            <p:nvPr/>
          </p:nvPicPr>
          <p:blipFill>
            <a:blip r:embed="rId3" cstate="print">
              <a:lum contrast="10000"/>
            </a:blip>
            <a:stretch>
              <a:fillRect/>
            </a:stretch>
          </p:blipFill>
          <p:spPr>
            <a:xfrm>
              <a:off x="59680" y="1537855"/>
              <a:ext cx="4429177" cy="3341902"/>
            </a:xfrm>
            <a:prstGeom prst="rect">
              <a:avLst/>
            </a:prstGeom>
          </p:spPr>
        </p:pic>
        <p:pic>
          <p:nvPicPr>
            <p:cNvPr id="23" name="Picture 22" descr="fig_1_3.jpg"/>
            <p:cNvPicPr>
              <a:picLocks noChangeAspect="1"/>
            </p:cNvPicPr>
            <p:nvPr/>
          </p:nvPicPr>
          <p:blipFill>
            <a:blip r:embed="rId4" cstate="print">
              <a:lum contrast="15000"/>
            </a:blip>
            <a:stretch>
              <a:fillRect/>
            </a:stretch>
          </p:blipFill>
          <p:spPr>
            <a:xfrm>
              <a:off x="4433450" y="1331977"/>
              <a:ext cx="4391892" cy="3683370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>
            <a:xfrm>
              <a:off x="6331523" y="1524000"/>
              <a:ext cx="387927" cy="36290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/>
            <p:cNvSpPr/>
            <p:nvPr/>
          </p:nvSpPr>
          <p:spPr>
            <a:xfrm>
              <a:off x="8215740" y="2022760"/>
              <a:ext cx="512617" cy="512619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>
              <a:off x="6497778" y="3906982"/>
              <a:ext cx="387927" cy="36290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/>
            <p:cNvSpPr/>
            <p:nvPr/>
          </p:nvSpPr>
          <p:spPr>
            <a:xfrm>
              <a:off x="1177624" y="3135375"/>
              <a:ext cx="313875" cy="293625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/>
            <p:cNvSpPr/>
            <p:nvPr/>
          </p:nvSpPr>
          <p:spPr>
            <a:xfrm>
              <a:off x="5181595" y="2715490"/>
              <a:ext cx="311011" cy="290946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/>
            <p:cNvSpPr/>
            <p:nvPr/>
          </p:nvSpPr>
          <p:spPr>
            <a:xfrm>
              <a:off x="1731804" y="3470565"/>
              <a:ext cx="387927" cy="36290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>
              <a:off x="1731804" y="2369127"/>
              <a:ext cx="387927" cy="36290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/>
          </p:nvSpPr>
          <p:spPr>
            <a:xfrm>
              <a:off x="2482819" y="2989906"/>
              <a:ext cx="269443" cy="252060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1191474" y="2705865"/>
              <a:ext cx="313875" cy="293625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>
              <a:off x="8257300" y="3269705"/>
              <a:ext cx="512617" cy="512619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/>
          </p:nvSpPr>
          <p:spPr>
            <a:xfrm>
              <a:off x="5167741" y="2341417"/>
              <a:ext cx="311011" cy="290946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3C5CD-9571-4655-9E09-77E8F949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ChangeArrowheads="1"/>
          </p:cNvSpPr>
          <p:nvPr/>
        </p:nvSpPr>
        <p:spPr bwMode="auto">
          <a:xfrm>
            <a:off x="731838" y="2752725"/>
            <a:ext cx="7650162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>
                <a:solidFill>
                  <a:schemeClr val="tx2"/>
                </a:solidFill>
              </a:rPr>
              <a:t>Cascaded vs. Ladder Structures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908D2-9561-48C8-ACE6-A4031E0F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ChangeArrowheads="1"/>
          </p:cNvSpPr>
          <p:nvPr/>
        </p:nvSpPr>
        <p:spPr bwMode="auto">
          <a:xfrm>
            <a:off x="446088" y="215900"/>
            <a:ext cx="75692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000" b="1" u="sng">
                <a:solidFill>
                  <a:schemeClr val="tx2"/>
                </a:solidFill>
              </a:rPr>
              <a:t>-60 dB/Dec LP Butterworth by </a:t>
            </a:r>
          </a:p>
          <a:p>
            <a:pPr algn="ctr"/>
            <a:r>
              <a:rPr lang="en-GB" sz="2000" b="1" u="sng">
                <a:solidFill>
                  <a:schemeClr val="tx2"/>
                </a:solidFill>
              </a:rPr>
              <a:t>CASCADING a -40dB/Dec response with a -20 dB/Dec</a:t>
            </a:r>
            <a:endParaRPr lang="en-GB" sz="2000">
              <a:solidFill>
                <a:schemeClr val="tx2"/>
              </a:solidFill>
            </a:endParaRPr>
          </a:p>
        </p:txBody>
      </p:sp>
      <p:pic>
        <p:nvPicPr>
          <p:cNvPr id="4" name="Picture 3" descr="fig_11_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60000">
            <a:off x="2407920" y="1011104"/>
            <a:ext cx="4328160" cy="55839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52684-2668-4434-BF82-1362A47F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Group 6"/>
          <p:cNvGrpSpPr>
            <a:grpSpLocks/>
          </p:cNvGrpSpPr>
          <p:nvPr/>
        </p:nvGrpSpPr>
        <p:grpSpPr bwMode="auto">
          <a:xfrm>
            <a:off x="400050" y="1517650"/>
            <a:ext cx="8304213" cy="4132263"/>
            <a:chOff x="514350" y="1555750"/>
            <a:chExt cx="8304213" cy="4132263"/>
          </a:xfrm>
        </p:grpSpPr>
        <p:pic>
          <p:nvPicPr>
            <p:cNvPr id="60420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18175" y="1842770"/>
              <a:ext cx="3092450" cy="147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42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19775" y="3851275"/>
              <a:ext cx="2998788" cy="167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422" name="Picture 11" descr="myphoto(47)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6325" y="1555750"/>
              <a:ext cx="4279900" cy="190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423" name="Picture 12" descr="myphoto(48).jpg"/>
            <p:cNvPicPr>
              <a:picLocks noChangeAspect="1"/>
            </p:cNvPicPr>
            <p:nvPr/>
          </p:nvPicPr>
          <p:blipFill>
            <a:blip r:embed="rId5" cstate="print">
              <a:lum contrast="34000"/>
            </a:blip>
            <a:srcRect/>
            <a:stretch>
              <a:fillRect/>
            </a:stretch>
          </p:blipFill>
          <p:spPr bwMode="auto">
            <a:xfrm>
              <a:off x="514350" y="3883025"/>
              <a:ext cx="5127625" cy="1804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0419" name="Rectangle 5"/>
          <p:cNvSpPr>
            <a:spLocks noChangeArrowheads="1"/>
          </p:cNvSpPr>
          <p:nvPr/>
        </p:nvSpPr>
        <p:spPr bwMode="auto">
          <a:xfrm>
            <a:off x="614363" y="292100"/>
            <a:ext cx="794226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3</a:t>
            </a:r>
            <a:r>
              <a:rPr lang="en-GB" sz="2400" b="1" u="sng" baseline="30000">
                <a:solidFill>
                  <a:schemeClr val="tx2"/>
                </a:solidFill>
              </a:rPr>
              <a:t>rd</a:t>
            </a:r>
            <a:r>
              <a:rPr lang="en-GB" sz="2400" b="1" u="sng">
                <a:solidFill>
                  <a:schemeClr val="tx2"/>
                </a:solidFill>
              </a:rPr>
              <a:t>- order elliptic passive ladder prototype: </a:t>
            </a:r>
          </a:p>
          <a:p>
            <a:pPr algn="ctr"/>
            <a:r>
              <a:rPr lang="en-GB" sz="2400" b="1" u="sng">
                <a:solidFill>
                  <a:schemeClr val="tx2"/>
                </a:solidFill>
              </a:rPr>
              <a:t>topology, dynamics &amp; SFG</a:t>
            </a:r>
            <a:endParaRPr lang="en-GB" sz="24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9763D7-D228-4947-A0F3-38123F5C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ChangeArrowheads="1"/>
          </p:cNvSpPr>
          <p:nvPr/>
        </p:nvSpPr>
        <p:spPr bwMode="auto">
          <a:xfrm>
            <a:off x="614363" y="292100"/>
            <a:ext cx="794226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3</a:t>
            </a:r>
            <a:r>
              <a:rPr lang="en-GB" sz="2400" b="1" u="sng" baseline="30000">
                <a:solidFill>
                  <a:schemeClr val="tx2"/>
                </a:solidFill>
              </a:rPr>
              <a:t>rd</a:t>
            </a:r>
            <a:r>
              <a:rPr lang="en-GB" sz="2400" b="1" u="sng">
                <a:solidFill>
                  <a:schemeClr val="tx2"/>
                </a:solidFill>
              </a:rPr>
              <a:t>- order all-pole passive ladder prototype: </a:t>
            </a:r>
          </a:p>
          <a:p>
            <a:pPr algn="ctr"/>
            <a:r>
              <a:rPr lang="en-GB" sz="2400" b="1" u="sng">
                <a:solidFill>
                  <a:schemeClr val="tx2"/>
                </a:solidFill>
              </a:rPr>
              <a:t>topology, dynamics, SFG &amp; TF</a:t>
            </a:r>
            <a:endParaRPr lang="en-GB" sz="2400">
              <a:solidFill>
                <a:schemeClr val="tx2"/>
              </a:solidFill>
            </a:endParaRPr>
          </a:p>
        </p:txBody>
      </p:sp>
      <p:grpSp>
        <p:nvGrpSpPr>
          <p:cNvPr id="61443" name="Group 9"/>
          <p:cNvGrpSpPr>
            <a:grpSpLocks/>
          </p:cNvGrpSpPr>
          <p:nvPr/>
        </p:nvGrpSpPr>
        <p:grpSpPr bwMode="auto">
          <a:xfrm>
            <a:off x="595313" y="1393825"/>
            <a:ext cx="8137525" cy="5143500"/>
            <a:chOff x="595630" y="1393508"/>
            <a:chExt cx="8137525" cy="5144452"/>
          </a:xfrm>
        </p:grpSpPr>
        <p:grpSp>
          <p:nvGrpSpPr>
            <p:cNvPr id="61444" name="Group 11"/>
            <p:cNvGrpSpPr>
              <a:grpSpLocks/>
            </p:cNvGrpSpPr>
            <p:nvPr/>
          </p:nvGrpSpPr>
          <p:grpSpPr bwMode="auto">
            <a:xfrm>
              <a:off x="5137468" y="1474788"/>
              <a:ext cx="3595687" cy="1597025"/>
              <a:chOff x="577797" y="2034395"/>
              <a:chExt cx="4764841" cy="2058046"/>
            </a:xfrm>
          </p:grpSpPr>
          <p:pic>
            <p:nvPicPr>
              <p:cNvPr id="61449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08713" y="2034395"/>
                <a:ext cx="4733925" cy="1285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450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77797" y="3168516"/>
                <a:ext cx="3943350" cy="923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1445" name="Picture 13" descr="myphoto(45).jpg"/>
            <p:cNvPicPr>
              <a:picLocks noChangeAspect="1"/>
            </p:cNvPicPr>
            <p:nvPr/>
          </p:nvPicPr>
          <p:blipFill>
            <a:blip r:embed="rId4" cstate="print">
              <a:lum contrast="16000"/>
            </a:blip>
            <a:srcRect/>
            <a:stretch>
              <a:fillRect/>
            </a:stretch>
          </p:blipFill>
          <p:spPr bwMode="auto">
            <a:xfrm>
              <a:off x="595630" y="1393508"/>
              <a:ext cx="429418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46" name="Picture 14" descr="myphoto(46).jpg"/>
            <p:cNvPicPr>
              <a:picLocks noChangeAspect="1"/>
            </p:cNvPicPr>
            <p:nvPr/>
          </p:nvPicPr>
          <p:blipFill>
            <a:blip r:embed="rId5" cstate="print">
              <a:lum contrast="14000"/>
            </a:blip>
            <a:srcRect/>
            <a:stretch>
              <a:fillRect/>
            </a:stretch>
          </p:blipFill>
          <p:spPr bwMode="auto">
            <a:xfrm>
              <a:off x="1015365" y="3154680"/>
              <a:ext cx="7237095" cy="1951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47" name="Picture 16" descr="myphoto(49)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36320" y="5234940"/>
              <a:ext cx="7132320" cy="1182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967105" y="5105770"/>
              <a:ext cx="7262812" cy="1432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1A5545-C74E-4777-ACAA-88E2A018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Group 5"/>
          <p:cNvGrpSpPr>
            <a:grpSpLocks/>
          </p:cNvGrpSpPr>
          <p:nvPr/>
        </p:nvGrpSpPr>
        <p:grpSpPr bwMode="auto">
          <a:xfrm>
            <a:off x="1457325" y="1319213"/>
            <a:ext cx="6291263" cy="4841875"/>
            <a:chOff x="1457325" y="1319213"/>
            <a:chExt cx="6291263" cy="4841875"/>
          </a:xfrm>
        </p:grpSpPr>
        <p:pic>
          <p:nvPicPr>
            <p:cNvPr id="62468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8000" contrast="10000"/>
            </a:blip>
            <a:srcRect/>
            <a:stretch>
              <a:fillRect/>
            </a:stretch>
          </p:blipFill>
          <p:spPr bwMode="auto">
            <a:xfrm>
              <a:off x="2295831" y="1319213"/>
              <a:ext cx="4842351" cy="21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469" name="Picture 3"/>
            <p:cNvPicPr>
              <a:picLocks noChangeAspect="1" noChangeArrowheads="1"/>
            </p:cNvPicPr>
            <p:nvPr/>
          </p:nvPicPr>
          <p:blipFill>
            <a:blip r:embed="rId3" cstate="print">
              <a:lum bright="-18000" contrast="48000"/>
            </a:blip>
            <a:srcRect/>
            <a:stretch>
              <a:fillRect/>
            </a:stretch>
          </p:blipFill>
          <p:spPr bwMode="auto">
            <a:xfrm>
              <a:off x="1457325" y="3487325"/>
              <a:ext cx="6291263" cy="267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568325" y="147638"/>
            <a:ext cx="7943850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Cascade filters are sensitive to (small) deviations </a:t>
            </a:r>
          </a:p>
          <a:p>
            <a:pPr algn="ctr"/>
            <a:r>
              <a:rPr lang="en-GB" sz="2400" b="1" u="sng">
                <a:solidFill>
                  <a:schemeClr val="tx2"/>
                </a:solidFill>
              </a:rPr>
              <a:t>from nominal component values</a:t>
            </a:r>
            <a:endParaRPr lang="en-GB" sz="24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EA6F0A-8AE3-4863-9D3F-62FAE17C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C4F1E0-6860-4FAC-908C-92189DD3E75D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6"/>
          <p:cNvSpPr>
            <a:spLocks noChangeArrowheads="1"/>
          </p:cNvSpPr>
          <p:nvPr/>
        </p:nvSpPr>
        <p:spPr bwMode="auto">
          <a:xfrm>
            <a:off x="568325" y="147638"/>
            <a:ext cx="7943850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400" b="1" u="sng">
                <a:solidFill>
                  <a:schemeClr val="tx2"/>
                </a:solidFill>
              </a:rPr>
              <a:t>Ladder filters are less sensitive to (small) deviations </a:t>
            </a:r>
          </a:p>
          <a:p>
            <a:pPr algn="ctr"/>
            <a:r>
              <a:rPr lang="en-GB" sz="2400" b="1" u="sng">
                <a:solidFill>
                  <a:schemeClr val="tx2"/>
                </a:solidFill>
              </a:rPr>
              <a:t>from nominal component values</a:t>
            </a:r>
            <a:endParaRPr lang="en-GB" sz="2400">
              <a:solidFill>
                <a:schemeClr val="tx2"/>
              </a:solidFill>
            </a:endParaRPr>
          </a:p>
        </p:txBody>
      </p:sp>
      <p:grpSp>
        <p:nvGrpSpPr>
          <p:cNvPr id="63491" name="Group 9"/>
          <p:cNvGrpSpPr>
            <a:grpSpLocks/>
          </p:cNvGrpSpPr>
          <p:nvPr/>
        </p:nvGrpSpPr>
        <p:grpSpPr bwMode="auto">
          <a:xfrm>
            <a:off x="1546225" y="1104900"/>
            <a:ext cx="5913438" cy="5432425"/>
            <a:chOff x="2316480" y="1028700"/>
            <a:chExt cx="5913121" cy="5433060"/>
          </a:xfrm>
        </p:grpSpPr>
        <p:grpSp>
          <p:nvGrpSpPr>
            <p:cNvPr id="63492" name="Group 8"/>
            <p:cNvGrpSpPr>
              <a:grpSpLocks/>
            </p:cNvGrpSpPr>
            <p:nvPr/>
          </p:nvGrpSpPr>
          <p:grpSpPr bwMode="auto">
            <a:xfrm>
              <a:off x="3455989" y="1028700"/>
              <a:ext cx="4773612" cy="5433060"/>
              <a:chOff x="2003963" y="643180"/>
              <a:chExt cx="4815291" cy="5712769"/>
            </a:xfrm>
          </p:grpSpPr>
          <p:pic>
            <p:nvPicPr>
              <p:cNvPr id="63495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15517" y="643180"/>
                <a:ext cx="4510005" cy="2828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3496" name="Group 7"/>
              <p:cNvGrpSpPr>
                <a:grpSpLocks/>
              </p:cNvGrpSpPr>
              <p:nvPr/>
            </p:nvGrpSpPr>
            <p:grpSpPr bwMode="auto">
              <a:xfrm>
                <a:off x="2003963" y="3456122"/>
                <a:ext cx="4815291" cy="2899827"/>
                <a:chOff x="2127950" y="3006671"/>
                <a:chExt cx="4337371" cy="2706098"/>
              </a:xfrm>
            </p:grpSpPr>
            <p:pic>
              <p:nvPicPr>
                <p:cNvPr id="63497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127950" y="3603357"/>
                  <a:ext cx="2609850" cy="21094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3498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552378" y="3006671"/>
                  <a:ext cx="1912943" cy="23337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63493" name="TextBox 7"/>
            <p:cNvSpPr txBox="1">
              <a:spLocks noChangeArrowheads="1"/>
            </p:cNvSpPr>
            <p:nvPr/>
          </p:nvSpPr>
          <p:spPr bwMode="auto">
            <a:xfrm>
              <a:off x="2412661" y="2194560"/>
              <a:ext cx="902811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Ladder</a:t>
              </a:r>
            </a:p>
          </p:txBody>
        </p:sp>
        <p:sp>
          <p:nvSpPr>
            <p:cNvPr id="63494" name="TextBox 8"/>
            <p:cNvSpPr txBox="1">
              <a:spLocks noChangeArrowheads="1"/>
            </p:cNvSpPr>
            <p:nvPr/>
          </p:nvSpPr>
          <p:spPr bwMode="auto">
            <a:xfrm>
              <a:off x="2316480" y="5097780"/>
              <a:ext cx="1095172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/>
                <a:t>Cascade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4ABCA-D1A5-487F-B665-12984E7A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6738"/>
            <a:ext cx="8229600" cy="2770909"/>
          </a:xfrm>
        </p:spPr>
        <p:txBody>
          <a:bodyPr/>
          <a:lstStyle/>
          <a:p>
            <a:r>
              <a:rPr lang="en-GB" sz="4000" b="1" dirty="0"/>
              <a:t>Extra Slides</a:t>
            </a:r>
            <a:br>
              <a:rPr lang="en-GB" sz="4000" b="1" dirty="0"/>
            </a:br>
            <a:br>
              <a:rPr lang="en-GB" sz="4000" b="1" dirty="0"/>
            </a:br>
            <a:r>
              <a:rPr lang="en-GB" sz="4000" b="1" dirty="0"/>
              <a:t>Practical IC Filter Examples</a:t>
            </a:r>
            <a:br>
              <a:rPr lang="en-GB" sz="4000" b="1" dirty="0"/>
            </a:br>
            <a:r>
              <a:rPr lang="en-GB" sz="4000" b="1" dirty="0"/>
              <a:t>for </a:t>
            </a:r>
            <a:r>
              <a:rPr lang="en-GB" sz="4000" b="1" dirty="0" err="1"/>
              <a:t>Biosignals</a:t>
            </a:r>
            <a:endParaRPr lang="en-GB" sz="4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5B948-A03E-4EEA-A554-7D6C14A6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36650"/>
            <a:ext cx="9013825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9120" name="Group 32"/>
          <p:cNvGraphicFramePr>
            <a:graphicFrameLocks noGrp="1"/>
          </p:cNvGraphicFramePr>
          <p:nvPr>
            <p:ph/>
          </p:nvPr>
        </p:nvGraphicFramePr>
        <p:xfrm>
          <a:off x="398463" y="3816350"/>
          <a:ext cx="8301037" cy="2628902"/>
        </p:xfrm>
        <a:graphic>
          <a:graphicData uri="http://schemas.openxmlformats.org/drawingml/2006/table">
            <a:tbl>
              <a:tblPr/>
              <a:tblGrid>
                <a:gridCol w="516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23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Performance Summary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Lower cut-off frequency,  </a:t>
                      </a: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f</a:t>
                      </a:r>
                      <a:r>
                        <a:rPr kumimoji="0" lang="en-GB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1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rdia New" pitchFamily="34" charset="-3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25 Hz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rdia New" pitchFamily="34" charset="-3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Upper cut-off frequency,</a:t>
                      </a: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  f</a:t>
                      </a:r>
                      <a:r>
                        <a:rPr kumimoji="0" lang="en-GB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2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Cordia New" pitchFamily="34" charset="-3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434 Hz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Bandwidth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409 Hz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Dynamic Range 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62 dB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Supply Voltage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1 V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Current Consumption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Cordia New" pitchFamily="34" charset="-34"/>
                        </a:rPr>
                        <a:t>96 nA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988" name="Text Box 61"/>
          <p:cNvSpPr txBox="1">
            <a:spLocks noChangeArrowheads="1"/>
          </p:cNvSpPr>
          <p:nvPr/>
        </p:nvSpPr>
        <p:spPr bwMode="auto">
          <a:xfrm>
            <a:off x="0" y="0"/>
            <a:ext cx="9144000" cy="10160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Bandpass Filter Example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A nW-range 25-450Hz 4th</a:t>
            </a:r>
            <a:r>
              <a:rPr lang="en-US" sz="2400" b="1" baseline="30000">
                <a:solidFill>
                  <a:schemeClr val="bg1"/>
                </a:solidFill>
              </a:rPr>
              <a:t>th</a:t>
            </a:r>
            <a:r>
              <a:rPr lang="en-US" sz="2400" b="1">
                <a:solidFill>
                  <a:schemeClr val="bg1"/>
                </a:solidFill>
              </a:rPr>
              <a:t>-order Bessel Gm-C Filter for PCG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B1D87-9634-4F70-ACA0-472704DC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A11AE8-E0CE-4ED3-8FD3-40D45B0F3F61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9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38" y="1517650"/>
            <a:ext cx="2533650" cy="238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151" name="Group 135"/>
          <p:cNvGraphicFramePr>
            <a:graphicFrameLocks noGrp="1"/>
          </p:cNvGraphicFramePr>
          <p:nvPr>
            <p:ph/>
          </p:nvPr>
        </p:nvGraphicFramePr>
        <p:xfrm>
          <a:off x="436563" y="4291013"/>
          <a:ext cx="2611437" cy="1645920"/>
        </p:xfrm>
        <a:graphic>
          <a:graphicData uri="http://schemas.openxmlformats.org/drawingml/2006/table">
            <a:tbl>
              <a:tblPr/>
              <a:tblGrid>
                <a:gridCol w="173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Power supply 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Total capacitance (pF)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Notch (8</a:t>
                      </a:r>
                      <a:r>
                        <a:rPr kumimoji="0" lang="en-GB" sz="12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th</a:t>
                      </a: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order ) attenuation(dB)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&gt;50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Tuning range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10Hz-1kHz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4052" name="Content Placeholder 8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9125" y="1362075"/>
            <a:ext cx="57912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53" name="Text Box 61"/>
          <p:cNvSpPr txBox="1">
            <a:spLocks noChangeArrowheads="1"/>
          </p:cNvSpPr>
          <p:nvPr/>
        </p:nvSpPr>
        <p:spPr bwMode="auto">
          <a:xfrm>
            <a:off x="0" y="0"/>
            <a:ext cx="9144000" cy="121126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0" tIns="36000" rIns="0" bIns="36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Notch-filter Example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A µW-range 8th</a:t>
            </a:r>
            <a:r>
              <a:rPr lang="en-US" sz="2000" b="1" baseline="30000">
                <a:solidFill>
                  <a:schemeClr val="bg1"/>
                </a:solidFill>
              </a:rPr>
              <a:t>th</a:t>
            </a:r>
            <a:r>
              <a:rPr lang="en-US" sz="2000" b="1">
                <a:solidFill>
                  <a:schemeClr val="bg1"/>
                </a:solidFill>
              </a:rPr>
              <a:t>-order 10Hz-1KHz Sinh Filter for ECG front-ends 50/60 Hz Noise Rejection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FC95DA-D52C-4DBC-BE6C-D3C35BEB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A11AE8-E0CE-4ED3-8FD3-40D45B0F3F61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299" name="Rectangle 7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300" name="Rectangle 9"/>
          <p:cNvSpPr>
            <a:spLocks noChangeArrowheads="1"/>
          </p:cNvSpPr>
          <p:nvPr/>
        </p:nvSpPr>
        <p:spPr bwMode="auto">
          <a:xfrm>
            <a:off x="0" y="317182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301" name="Text Box 61"/>
          <p:cNvSpPr txBox="1">
            <a:spLocks noChangeArrowheads="1"/>
          </p:cNvSpPr>
          <p:nvPr/>
        </p:nvSpPr>
        <p:spPr bwMode="auto">
          <a:xfrm>
            <a:off x="0" y="0"/>
            <a:ext cx="9144000" cy="10160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Lowpass Bessel Filter example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A 19nW 6</a:t>
            </a:r>
            <a:r>
              <a:rPr lang="en-US" sz="2400" b="1" baseline="30000">
                <a:solidFill>
                  <a:schemeClr val="bg1"/>
                </a:solidFill>
              </a:rPr>
              <a:t>th</a:t>
            </a:r>
            <a:r>
              <a:rPr lang="en-US" sz="2400" b="1">
                <a:solidFill>
                  <a:schemeClr val="bg1"/>
                </a:solidFill>
              </a:rPr>
              <a:t>-order 2-20Hz Bessel Log-domain Filter</a:t>
            </a:r>
          </a:p>
        </p:txBody>
      </p:sp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176213" y="1228725"/>
            <a:ext cx="8967787" cy="4940300"/>
            <a:chOff x="111" y="566"/>
            <a:chExt cx="5649" cy="3112"/>
          </a:xfrm>
        </p:grpSpPr>
        <p:pic>
          <p:nvPicPr>
            <p:cNvPr id="55305" name="Picture 6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1" y="1882"/>
              <a:ext cx="1797" cy="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06" name="Picture 6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10" y="684"/>
              <a:ext cx="2350" cy="1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07" name="Picture 6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38" y="1933"/>
              <a:ext cx="1805" cy="1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08" name="Picture 6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66" y="1972"/>
              <a:ext cx="1694" cy="1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09" name="Picture 68"/>
            <p:cNvPicPr>
              <a:picLocks noChangeAspect="1" noChangeArrowheads="1"/>
            </p:cNvPicPr>
            <p:nvPr/>
          </p:nvPicPr>
          <p:blipFill>
            <a:blip r:embed="rId7" cstate="print">
              <a:lum contrast="6000"/>
            </a:blip>
            <a:srcRect/>
            <a:stretch>
              <a:fillRect/>
            </a:stretch>
          </p:blipFill>
          <p:spPr bwMode="auto">
            <a:xfrm>
              <a:off x="111" y="566"/>
              <a:ext cx="3266" cy="1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41" name="Picture 6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11525" y="3157538"/>
            <a:ext cx="2822575" cy="246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3" name="Oval 71"/>
          <p:cNvSpPr>
            <a:spLocks noChangeArrowheads="1"/>
          </p:cNvSpPr>
          <p:nvPr/>
        </p:nvSpPr>
        <p:spPr bwMode="auto">
          <a:xfrm>
            <a:off x="7124700" y="1905000"/>
            <a:ext cx="533400" cy="3683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92968-DB6B-4770-B65A-224DFB96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412F3-005D-4048-BB77-63ED609573A0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3000"/>
                                        <p:tgtEl>
                                          <p:spTgt spid="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10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865188" y="250825"/>
            <a:ext cx="74168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Op-Amp Packaging</a:t>
            </a:r>
            <a:endParaRPr lang="en-GB" sz="2800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4806" y="1315548"/>
            <a:ext cx="8431438" cy="4101583"/>
            <a:chOff x="364806" y="1315548"/>
            <a:chExt cx="8431438" cy="4101583"/>
          </a:xfrm>
        </p:grpSpPr>
        <p:pic>
          <p:nvPicPr>
            <p:cNvPr id="6" name="Picture 5" descr="fig_1_4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06" y="1371600"/>
              <a:ext cx="4567412" cy="4045527"/>
            </a:xfrm>
            <a:prstGeom prst="rect">
              <a:avLst/>
            </a:prstGeom>
          </p:spPr>
        </p:pic>
        <p:pic>
          <p:nvPicPr>
            <p:cNvPr id="7" name="Picture 6" descr="fig_1_5.jpg"/>
            <p:cNvPicPr>
              <a:picLocks noChangeAspect="1"/>
            </p:cNvPicPr>
            <p:nvPr/>
          </p:nvPicPr>
          <p:blipFill>
            <a:blip r:embed="rId4" cstate="print">
              <a:lum contrast="15000"/>
            </a:blip>
            <a:stretch>
              <a:fillRect/>
            </a:stretch>
          </p:blipFill>
          <p:spPr>
            <a:xfrm rot="-60000">
              <a:off x="4889579" y="1315548"/>
              <a:ext cx="3906665" cy="410158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AC74F-2466-47B8-B122-7E2A58BA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ChangeArrowheads="1"/>
          </p:cNvSpPr>
          <p:nvPr/>
        </p:nvSpPr>
        <p:spPr bwMode="auto">
          <a:xfrm>
            <a:off x="865188" y="167695"/>
            <a:ext cx="74168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 dirty="0" err="1">
                <a:solidFill>
                  <a:schemeClr val="tx2"/>
                </a:solidFill>
              </a:rPr>
              <a:t>Breadboarding</a:t>
            </a:r>
            <a:r>
              <a:rPr lang="en-GB" sz="2800" b="1" u="sng" dirty="0">
                <a:solidFill>
                  <a:schemeClr val="tx2"/>
                </a:solidFill>
              </a:rPr>
              <a:t> Practical Suggestions</a:t>
            </a:r>
            <a:endParaRPr lang="en-GB" sz="2800" dirty="0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76399" y="817133"/>
            <a:ext cx="5809489" cy="5888462"/>
            <a:chOff x="1598537" y="1038813"/>
            <a:chExt cx="5859642" cy="5548469"/>
          </a:xfrm>
        </p:grpSpPr>
        <p:pic>
          <p:nvPicPr>
            <p:cNvPr id="6" name="Picture 5" descr="breadboarding_a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821" y="1038813"/>
              <a:ext cx="5772358" cy="1690531"/>
            </a:xfrm>
            <a:prstGeom prst="rect">
              <a:avLst/>
            </a:prstGeom>
          </p:spPr>
        </p:pic>
        <p:pic>
          <p:nvPicPr>
            <p:cNvPr id="7" name="Picture 6" descr="breadboarding_b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537" y="2563092"/>
              <a:ext cx="5675099" cy="402419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0BE7D-8E21-464D-9B60-1B6385B4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ChangeArrowheads="1"/>
          </p:cNvSpPr>
          <p:nvPr/>
        </p:nvSpPr>
        <p:spPr bwMode="auto">
          <a:xfrm>
            <a:off x="865188" y="419100"/>
            <a:ext cx="7416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800" b="1" u="sng">
                <a:solidFill>
                  <a:schemeClr val="tx2"/>
                </a:solidFill>
              </a:rPr>
              <a:t>The Ideal Op-Amp</a:t>
            </a:r>
            <a:endParaRPr lang="en-GB" sz="280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55942" y="1874520"/>
            <a:ext cx="7930896" cy="3108960"/>
            <a:chOff x="606552" y="1874520"/>
            <a:chExt cx="7930896" cy="3108960"/>
          </a:xfrm>
        </p:grpSpPr>
        <p:pic>
          <p:nvPicPr>
            <p:cNvPr id="4" name="Picture 3" descr="fig_2_1.jpg"/>
            <p:cNvPicPr>
              <a:picLocks noChangeAspect="1"/>
            </p:cNvPicPr>
            <p:nvPr/>
          </p:nvPicPr>
          <p:blipFill>
            <a:blip r:embed="rId3" cstate="print">
              <a:lum contrast="10000"/>
            </a:blip>
            <a:stretch>
              <a:fillRect/>
            </a:stretch>
          </p:blipFill>
          <p:spPr>
            <a:xfrm>
              <a:off x="606552" y="1874520"/>
              <a:ext cx="7930896" cy="310896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720437" y="2770908"/>
              <a:ext cx="831272" cy="387927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1884219" y="2438402"/>
              <a:ext cx="734291" cy="4572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1898073" y="3484420"/>
              <a:ext cx="734291" cy="4572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4599710" y="2971801"/>
              <a:ext cx="734291" cy="512619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720432" y="3228118"/>
              <a:ext cx="831272" cy="387927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D4509-43AD-4761-8BB1-E48C6170E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1106B-3EA0-4435-91AA-F614DD5EB8D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10517</TotalTime>
  <Words>1821</Words>
  <Application>Microsoft Macintosh PowerPoint</Application>
  <PresentationFormat>On-screen Show (4:3)</PresentationFormat>
  <Paragraphs>364</Paragraphs>
  <Slides>69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 Unicode MS</vt:lpstr>
      <vt:lpstr>宋体</vt:lpstr>
      <vt:lpstr>Arial</vt:lpstr>
      <vt:lpstr>Calibri</vt:lpstr>
      <vt:lpstr>Cambria Math</vt:lpstr>
      <vt:lpstr>Cordia New</vt:lpstr>
      <vt:lpstr>Mangal</vt:lpstr>
      <vt:lpstr>Symbol</vt:lpstr>
      <vt:lpstr>Times New Roman</vt:lpstr>
      <vt:lpstr>Verdana</vt:lpstr>
      <vt:lpstr>Wingdings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  Practical IC Filter Examples for Biosignals</vt:lpstr>
      <vt:lpstr>PowerPoint Presentation</vt:lpstr>
      <vt:lpstr>PowerPoint Presentation</vt:lpstr>
      <vt:lpstr>PowerPoint Presentation</vt:lpstr>
    </vt:vector>
  </TitlesOfParts>
  <Company>23LittleVornes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EMDRAK</dc:creator>
  <cp:lastModifiedBy>Chaves Rodriguez, Luis</cp:lastModifiedBy>
  <cp:revision>890</cp:revision>
  <dcterms:created xsi:type="dcterms:W3CDTF">2011-12-04T21:15:43Z</dcterms:created>
  <dcterms:modified xsi:type="dcterms:W3CDTF">2018-04-15T18:49:28Z</dcterms:modified>
</cp:coreProperties>
</file>